
<file path=[Content_Types].xml><?xml version="1.0" encoding="utf-8"?>
<Types xmlns="http://schemas.openxmlformats.org/package/2006/content-types">
  <Default Extension="wdp" ContentType="image/vnd.ms-photo"/>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99" r:id="rId3"/>
    <p:sldMasterId id="2147483750" r:id="rId4"/>
    <p:sldMasterId id="2147483799" r:id="rId5"/>
    <p:sldMasterId id="2147483850" r:id="rId6"/>
  </p:sldMasterIdLst>
  <p:notesMasterIdLst>
    <p:notesMasterId r:id="rId8"/>
  </p:notesMasterIdLst>
  <p:handoutMasterIdLst>
    <p:handoutMasterId r:id="rId103"/>
  </p:handoutMasterIdLst>
  <p:sldIdLst>
    <p:sldId id="1105" r:id="rId7"/>
    <p:sldId id="2520" r:id="rId9"/>
    <p:sldId id="1548" r:id="rId10"/>
    <p:sldId id="2521" r:id="rId11"/>
    <p:sldId id="2522" r:id="rId12"/>
    <p:sldId id="2523" r:id="rId13"/>
    <p:sldId id="2405" r:id="rId14"/>
    <p:sldId id="2300" r:id="rId15"/>
    <p:sldId id="2302" r:id="rId16"/>
    <p:sldId id="1755" r:id="rId17"/>
    <p:sldId id="2303" r:id="rId18"/>
    <p:sldId id="2304" r:id="rId19"/>
    <p:sldId id="1271" r:id="rId20"/>
    <p:sldId id="1757" r:id="rId21"/>
    <p:sldId id="2629" r:id="rId22"/>
    <p:sldId id="2630" r:id="rId23"/>
    <p:sldId id="2123" r:id="rId24"/>
    <p:sldId id="1471" r:id="rId25"/>
    <p:sldId id="2305" r:id="rId26"/>
    <p:sldId id="2119" r:id="rId27"/>
    <p:sldId id="2378" r:id="rId28"/>
    <p:sldId id="1964" r:id="rId29"/>
    <p:sldId id="1960" r:id="rId30"/>
    <p:sldId id="2380" r:id="rId31"/>
    <p:sldId id="2381" r:id="rId32"/>
    <p:sldId id="2382" r:id="rId33"/>
    <p:sldId id="2124" r:id="rId34"/>
    <p:sldId id="2386" r:id="rId35"/>
    <p:sldId id="2387" r:id="rId36"/>
    <p:sldId id="2388" r:id="rId37"/>
    <p:sldId id="2391" r:id="rId38"/>
    <p:sldId id="2631" r:id="rId39"/>
    <p:sldId id="2632" r:id="rId40"/>
    <p:sldId id="2633" r:id="rId41"/>
    <p:sldId id="2112" r:id="rId42"/>
    <p:sldId id="2396" r:id="rId43"/>
    <p:sldId id="2395" r:id="rId44"/>
    <p:sldId id="1977" r:id="rId45"/>
    <p:sldId id="2420" r:id="rId46"/>
    <p:sldId id="2415" r:id="rId47"/>
    <p:sldId id="2416" r:id="rId48"/>
    <p:sldId id="2417" r:id="rId49"/>
    <p:sldId id="2418" r:id="rId50"/>
    <p:sldId id="2419" r:id="rId51"/>
    <p:sldId id="1277" r:id="rId52"/>
    <p:sldId id="2623" r:id="rId53"/>
    <p:sldId id="2622" r:id="rId54"/>
    <p:sldId id="2404" r:id="rId55"/>
    <p:sldId id="1968" r:id="rId56"/>
    <p:sldId id="2421" r:id="rId57"/>
    <p:sldId id="2422" r:id="rId58"/>
    <p:sldId id="2634" r:id="rId59"/>
    <p:sldId id="2635" r:id="rId60"/>
    <p:sldId id="2636" r:id="rId61"/>
    <p:sldId id="1362" r:id="rId62"/>
    <p:sldId id="2409" r:id="rId63"/>
    <p:sldId id="1364" r:id="rId64"/>
    <p:sldId id="1974" r:id="rId65"/>
    <p:sldId id="2410" r:id="rId66"/>
    <p:sldId id="1374" r:id="rId67"/>
    <p:sldId id="2624" r:id="rId68"/>
    <p:sldId id="2266" r:id="rId69"/>
    <p:sldId id="2299" r:id="rId70"/>
    <p:sldId id="1551" r:id="rId71"/>
    <p:sldId id="2070" r:id="rId72"/>
    <p:sldId id="1376" r:id="rId73"/>
    <p:sldId id="1377" r:id="rId74"/>
    <p:sldId id="2423" r:id="rId75"/>
    <p:sldId id="1382" r:id="rId76"/>
    <p:sldId id="1380" r:id="rId77"/>
    <p:sldId id="1381" r:id="rId78"/>
    <p:sldId id="2424" r:id="rId79"/>
    <p:sldId id="2625" r:id="rId80"/>
    <p:sldId id="2627" r:id="rId81"/>
    <p:sldId id="2628" r:id="rId82"/>
    <p:sldId id="2088" r:id="rId83"/>
    <p:sldId id="2213" r:id="rId84"/>
    <p:sldId id="2264" r:id="rId85"/>
    <p:sldId id="2411" r:id="rId86"/>
    <p:sldId id="2265" r:id="rId87"/>
    <p:sldId id="2529" r:id="rId88"/>
    <p:sldId id="2262" r:id="rId89"/>
    <p:sldId id="2049" r:id="rId90"/>
    <p:sldId id="2709" r:id="rId91"/>
    <p:sldId id="2710" r:id="rId92"/>
    <p:sldId id="2711" r:id="rId93"/>
    <p:sldId id="2712" r:id="rId94"/>
    <p:sldId id="2713" r:id="rId95"/>
    <p:sldId id="2715" r:id="rId96"/>
    <p:sldId id="2714" r:id="rId97"/>
    <p:sldId id="2082" r:id="rId98"/>
    <p:sldId id="1320" r:id="rId99"/>
    <p:sldId id="2412" r:id="rId100"/>
    <p:sldId id="2118" r:id="rId101"/>
    <p:sldId id="1393" r:id="rId102"/>
  </p:sldIdLst>
  <p:sldSz cx="12192000" cy="6858000"/>
  <p:notesSz cx="6797675" cy="9872345"/>
  <p:embeddedFontLst>
    <p:embeddedFont>
      <p:font typeface="Cera CY" panose="020B0604020202020204" charset="0"/>
      <p:regular r:id="rId107"/>
      <p:bold r:id="rId108"/>
    </p:embeddedFont>
    <p:embeddedFont>
      <p:font typeface="Gilroy" panose="00000500000000000000" pitchFamily="2" charset="-52"/>
      <p:regular r:id="rId109"/>
      <p:bold r:id="rId110"/>
      <p:italic r:id="rId111"/>
      <p:boldItalic r:id="rId112"/>
    </p:embeddedFont>
    <p:embeddedFont>
      <p:font typeface="GILROY-MEDIUM" panose="00000600000000000000" pitchFamily="2" charset="-52"/>
      <p:regular r:id="rId113"/>
    </p:embeddedFont>
    <p:embeddedFont>
      <p:font typeface="Roboto Light" panose="02000000000000000000" pitchFamily="2" charset="0"/>
      <p:regular r:id="rId114"/>
      <p:italic r:id="rId115"/>
    </p:embeddedFont>
    <p:embeddedFont>
      <p:font typeface="ROBOTO LIGHT2001047 LIGHT" charset="0"/>
      <p:regular r:id="rId116"/>
    </p:embeddedFont>
    <p:embeddedFont>
      <p:font typeface="Roboto Medium" panose="02000000000000000000" pitchFamily="2" charset="0"/>
      <p:regular r:id="rId117"/>
      <p:italic r:id="rId118"/>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29A"/>
    <a:srgbClr val="033C6B"/>
    <a:srgbClr val="EBD3A3"/>
    <a:srgbClr val="EB006B"/>
    <a:srgbClr val="F6F3D2"/>
    <a:srgbClr val="1190D0"/>
    <a:srgbClr val="276DED"/>
    <a:srgbClr val="130369"/>
    <a:srgbClr val="E66F18"/>
    <a:srgbClr val="11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æ·±è²æ ·å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showGuides="1">
      <p:cViewPr varScale="1">
        <p:scale>
          <a:sx n="82" d="100"/>
          <a:sy n="82" d="100"/>
        </p:scale>
        <p:origin x="307" y="72"/>
      </p:cViewPr>
      <p:guideLst>
        <p:guide pos="3595"/>
        <p:guide orient="horz" pos="2029"/>
      </p:guideLst>
    </p:cSldViewPr>
  </p:slideViewPr>
  <p:notesTextViewPr>
    <p:cViewPr>
      <p:scale>
        <a:sx n="65" d="100"/>
        <a:sy n="65" d="100"/>
      </p:scale>
      <p:origin x="0" y="0"/>
    </p:cViewPr>
  </p:notesTextViewPr>
  <p:sorterViewPr>
    <p:cViewPr varScale="1">
      <p:scale>
        <a:sx n="100" d="100"/>
        <a:sy n="100" d="100"/>
      </p:scale>
      <p:origin x="0" y="-5496"/>
    </p:cViewPr>
  </p:sorterViewPr>
  <p:notesViewPr>
    <p:cSldViewPr snapToGrid="0">
      <p:cViewPr varScale="1">
        <p:scale>
          <a:sx n="76" d="100"/>
          <a:sy n="76" d="100"/>
        </p:scale>
        <p:origin x="3520"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8" Type="http://schemas.openxmlformats.org/officeDocument/2006/relationships/font" Target="fonts/font12.fntdata"/><Relationship Id="rId117" Type="http://schemas.openxmlformats.org/officeDocument/2006/relationships/font" Target="fonts/font11.fntdata"/><Relationship Id="rId116" Type="http://schemas.openxmlformats.org/officeDocument/2006/relationships/font" Target="fonts/font10.fntdata"/><Relationship Id="rId115" Type="http://schemas.openxmlformats.org/officeDocument/2006/relationships/font" Target="fonts/font9.fntdata"/><Relationship Id="rId114" Type="http://schemas.openxmlformats.org/officeDocument/2006/relationships/font" Target="fonts/font8.fntdata"/><Relationship Id="rId113" Type="http://schemas.openxmlformats.org/officeDocument/2006/relationships/font" Target="fonts/font7.fntdata"/><Relationship Id="rId112" Type="http://schemas.openxmlformats.org/officeDocument/2006/relationships/font" Target="fonts/font6.fntdata"/><Relationship Id="rId111" Type="http://schemas.openxmlformats.org/officeDocument/2006/relationships/font" Target="fonts/font5.fntdata"/><Relationship Id="rId110" Type="http://schemas.openxmlformats.org/officeDocument/2006/relationships/font" Target="fonts/font4.fntdata"/><Relationship Id="rId11" Type="http://schemas.openxmlformats.org/officeDocument/2006/relationships/slide" Target="slides/slide4.xml"/><Relationship Id="rId109" Type="http://schemas.openxmlformats.org/officeDocument/2006/relationships/font" Target="fonts/font3.fntdata"/><Relationship Id="rId108" Type="http://schemas.openxmlformats.org/officeDocument/2006/relationships/font" Target="fonts/font2.fntdata"/><Relationship Id="rId107" Type="http://schemas.openxmlformats.org/officeDocument/2006/relationships/font" Target="fonts/font1.fntdata"/><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32"/>
          </a:xfrm>
          <a:prstGeom prst="rect">
            <a:avLst/>
          </a:prstGeom>
        </p:spPr>
        <p:txBody>
          <a:bodyPr vert="horz" lIns="91440" tIns="45720" rIns="91440" bIns="45720" rtlCol="0"/>
          <a:lstStyle>
            <a:lvl1pPr algn="l">
              <a:defRPr sz="1190"/>
            </a:lvl1pPr>
          </a:lstStyle>
          <a:p>
            <a:endParaRPr lang="en-US"/>
          </a:p>
        </p:txBody>
      </p:sp>
      <p:sp>
        <p:nvSpPr>
          <p:cNvPr id="3" name="Date Placeholder 2"/>
          <p:cNvSpPr>
            <a:spLocks noGrp="1"/>
          </p:cNvSpPr>
          <p:nvPr>
            <p:ph type="dt" sz="quarter" idx="1"/>
          </p:nvPr>
        </p:nvSpPr>
        <p:spPr>
          <a:xfrm>
            <a:off x="3850443" y="0"/>
            <a:ext cx="2945659" cy="495332"/>
          </a:xfrm>
          <a:prstGeom prst="rect">
            <a:avLst/>
          </a:prstGeom>
        </p:spPr>
        <p:txBody>
          <a:bodyPr vert="horz" lIns="91440" tIns="45720" rIns="91440" bIns="45720" rtlCol="0"/>
          <a:lstStyle>
            <a:lvl1pPr algn="r">
              <a:defRPr sz="119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377014"/>
            <a:ext cx="2945659" cy="495331"/>
          </a:xfrm>
          <a:prstGeom prst="rect">
            <a:avLst/>
          </a:prstGeom>
        </p:spPr>
        <p:txBody>
          <a:bodyPr vert="horz" lIns="91440" tIns="45720" rIns="91440" bIns="45720" rtlCol="0" anchor="b"/>
          <a:lstStyle>
            <a:lvl1pPr algn="l">
              <a:defRPr sz="1190"/>
            </a:lvl1pPr>
          </a:lstStyle>
          <a:p>
            <a:endParaRPr lang="en-US"/>
          </a:p>
        </p:txBody>
      </p:sp>
      <p:sp>
        <p:nvSpPr>
          <p:cNvPr id="5" name="Slide Number Placeholder 4"/>
          <p:cNvSpPr>
            <a:spLocks noGrp="1"/>
          </p:cNvSpPr>
          <p:nvPr>
            <p:ph type="sldNum" sz="quarter" idx="3"/>
          </p:nvPr>
        </p:nvSpPr>
        <p:spPr>
          <a:xfrm>
            <a:off x="3850443" y="9377014"/>
            <a:ext cx="2945659" cy="495331"/>
          </a:xfrm>
          <a:prstGeom prst="rect">
            <a:avLst/>
          </a:prstGeom>
        </p:spPr>
        <p:txBody>
          <a:bodyPr vert="horz" lIns="91440" tIns="45720" rIns="91440" bIns="45720" rtlCol="0" anchor="b"/>
          <a:lstStyle>
            <a:lvl1pPr algn="r">
              <a:defRPr sz="119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5659" cy="49534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0444" y="0"/>
            <a:ext cx="2945659" cy="495348"/>
          </a:xfrm>
          <a:prstGeom prst="rect">
            <a:avLst/>
          </a:prstGeom>
        </p:spPr>
        <p:txBody>
          <a:bodyPr vert="horz" lIns="91440" tIns="45720" rIns="91440" bIns="45720" rtlCol="0"/>
          <a:lstStyle>
            <a:lvl1pPr algn="r">
              <a:defRPr sz="1200"/>
            </a:lvl1pPr>
          </a:lstStyle>
          <a:p>
            <a:fld id="{624DFB2E-8D7A-4A8C-891A-18978D16FAF0}" type="datetimeFigureOut">
              <a:rPr lang="ru-RU" smtClean="0"/>
            </a:fld>
            <a:endParaRPr lang="ru-RU"/>
          </a:p>
        </p:txBody>
      </p:sp>
      <p:sp>
        <p:nvSpPr>
          <p:cNvPr id="4" name="Образ слайда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1" y="9377318"/>
            <a:ext cx="2945659" cy="49534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0444" y="9377318"/>
            <a:ext cx="2945659" cy="495347"/>
          </a:xfrm>
          <a:prstGeom prst="rect">
            <a:avLst/>
          </a:prstGeom>
        </p:spPr>
        <p:txBody>
          <a:bodyPr vert="horz" lIns="91440" tIns="45720" rIns="91440" bIns="45720" rtlCol="0" anchor="b"/>
          <a:lstStyle>
            <a:lvl1pPr algn="r">
              <a:defRPr sz="1200"/>
            </a:lvl1pPr>
          </a:lstStyle>
          <a:p>
            <a:fld id="{4943E8CE-A423-405A-A43A-4221B919A06B}"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посмотреть статью Ежика</a:t>
            </a:r>
            <a:endParaRPr lang="en-US" altLang="en-US"/>
          </a:p>
          <a:p>
            <a:r>
              <a:rPr lang="en-US" altLang="en-US">
                <a:solidFill>
                  <a:schemeClr val="bg2"/>
                </a:solidFill>
                <a:effectLst>
                  <a:innerShdw blurRad="63500" dist="50800" dir="13500000">
                    <a:srgbClr val="000000">
                      <a:alpha val="50000"/>
                    </a:srgbClr>
                  </a:innerShdw>
                </a:effectLst>
                <a:sym typeface="+mn-ea"/>
              </a:rPr>
              <a:t>QR: </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Тезисы вместо предложений - везде</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p>
          <a:p>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gradFill>
                  <a:gsLst>
                    <a:gs pos="21000">
                      <a:srgbClr val="53575C"/>
                    </a:gs>
                    <a:gs pos="88000">
                      <a:srgbClr val="C5C7CA"/>
                    </a:gs>
                  </a:gsLst>
                  <a:lin ang="5400000"/>
                </a:gradFill>
                <a:effectLst/>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5"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0" name="Рисунок 9"/>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8" name="Rectangle 1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6" name="Rectangle 15"/>
          <p:cNvSpPr/>
          <p:nvPr userDrawn="1"/>
        </p:nvSpPr>
        <p:spPr>
          <a:xfrm>
            <a:off x="-11430" y="-13335"/>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8" name="Прямоугольник 13"/>
          <p:cNvSpPr/>
          <p:nvPr userDrawn="1"/>
        </p:nvSpPr>
        <p:spPr>
          <a:xfrm>
            <a:off x="517617" y="553053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Tree>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pic>
        <p:nvPicPr>
          <p:cNvPr id="8" name="Рисунок 1"/>
          <p:cNvPicPr>
            <a:picLocks noChangeAspect="1"/>
          </p:cNvPicPr>
          <p:nvPr userDrawn="1"/>
        </p:nvPicPr>
        <p:blipFill>
          <a:blip/>
          <a:stretch>
            <a:fillRect/>
          </a:stretch>
        </p:blipFill>
        <p:spPr>
          <a:xfrm>
            <a:off x="0" y="-29845"/>
            <a:ext cx="12192000" cy="6874016"/>
          </a:xfrm>
          <a:prstGeom prst="rect">
            <a:avLst/>
          </a:prstGeom>
        </p:spPr>
      </p:pic>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scene3d>
              <a:camera prst="orthographicFront"/>
              <a:lightRig rig="threePt" dir="t"/>
            </a:scene3d>
          </a:bodyPr>
          <a:lstStyle>
            <a:lvl1pPr>
              <a:defRPr sz="1200" b="0"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Tree>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065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userDrawn="1"/>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9" name="Полилиния 78"/>
          <p:cNvSpPr>
            <a:spLocks noChangeAspect="1"/>
          </p:cNvSpPr>
          <p:nvPr userDrawn="1"/>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Прямоугольник 3"/>
          <p:cNvSpPr/>
          <p:nvPr userDrawn="1"/>
        </p:nvSpPr>
        <p:spPr>
          <a:xfrm>
            <a:off x="496662" y="1065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96662" y="1827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96662" y="257397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2" name="Прямоугольник 11"/>
          <p:cNvSpPr/>
          <p:nvPr userDrawn="1"/>
        </p:nvSpPr>
        <p:spPr>
          <a:xfrm>
            <a:off x="496662" y="330549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4" name="Прямоугольник 13"/>
          <p:cNvSpPr/>
          <p:nvPr userDrawn="1"/>
        </p:nvSpPr>
        <p:spPr>
          <a:xfrm>
            <a:off x="496662" y="405225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6" name="Прямоугольник 15"/>
          <p:cNvSpPr/>
          <p:nvPr userDrawn="1"/>
        </p:nvSpPr>
        <p:spPr>
          <a:xfrm>
            <a:off x="496662" y="47990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8" name="Прямоугольник 17"/>
          <p:cNvSpPr/>
          <p:nvPr userDrawn="1"/>
        </p:nvSpPr>
        <p:spPr>
          <a:xfrm>
            <a:off x="496662" y="553053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0" i="0">
                <a:solidFill>
                  <a:srgbClr val="16229A"/>
                </a:solidFill>
                <a:latin typeface="Roboto Medium" panose="02000000000000000000" pitchFamily="2" charset="0"/>
                <a:ea typeface="Roboto Medium" panose="02000000000000000000"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0" i="0">
                <a:solidFill>
                  <a:srgbClr val="16229A"/>
                </a:solidFill>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10"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2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latin typeface="Roboto Medium" panose="02000000000000000000" pitchFamily="2" charset="0"/>
                <a:ea typeface="Roboto Medium" panose="02000000000000000000" pitchFamily="2" charset="0"/>
              </a:defRPr>
            </a:lvl1pPr>
          </a:lstStyle>
          <a:p>
            <a:fld id="{5922A24C-CA15-4196-882E-E2BB53882FD2}" type="slidenum">
              <a:rPr lang="ru-RU" smtClean="0"/>
            </a:fld>
            <a:endParaRPr lang="ru-RU" dirty="0"/>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7" name="Рисунок 6"/>
          <p:cNvPicPr>
            <a:picLocks noChangeAspect="1"/>
          </p:cNvPicPr>
          <p:nvPr userDrawn="1"/>
        </p:nvPicPr>
        <p:blipFill>
          <a:blip r:embed="rId3"/>
          <a:stretch>
            <a:fillRect/>
          </a:stretch>
        </p:blipFill>
        <p:spPr>
          <a:xfrm>
            <a:off x="5328906" y="-925648"/>
            <a:ext cx="3413032" cy="3413032"/>
          </a:xfrm>
          <a:prstGeom prst="rect">
            <a:avLst/>
          </a:prstGeom>
        </p:spPr>
      </p:pic>
      <p:pic>
        <p:nvPicPr>
          <p:cNvPr id="8" name="Рисунок 7"/>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495133" y="348828"/>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5868988" y="825183"/>
            <a:ext cx="6217920" cy="5943600"/>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1069792"/>
            <a:ext cx="11422330" cy="5184000"/>
          </a:xfrm>
          <a:prstGeom prst="roundRect">
            <a:avLst>
              <a:gd name="adj" fmla="val 3949"/>
            </a:avLst>
          </a:prstGeom>
          <a:gradFill>
            <a:gsLst>
              <a:gs pos="0">
                <a:srgbClr val="FFC000"/>
              </a:gs>
              <a:gs pos="99000">
                <a:schemeClr val="accent6">
                  <a:lumMod val="20000"/>
                  <a:lumOff val="80000"/>
                </a:scheme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2"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p:cNvSpPr/>
          <p:nvPr userDrawn="1"/>
        </p:nvSpPr>
        <p:spPr>
          <a:xfrm>
            <a:off x="789772" y="4291876"/>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9" name="Скругленный прямоугольник 8"/>
          <p:cNvSpPr/>
          <p:nvPr userDrawn="1"/>
        </p:nvSpPr>
        <p:spPr>
          <a:xfrm>
            <a:off x="479037" y="1052513"/>
            <a:ext cx="4932751" cy="2035462"/>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олилиния 13"/>
          <p:cNvSpPr/>
          <p:nvPr userDrawn="1"/>
        </p:nvSpPr>
        <p:spPr>
          <a:xfrm>
            <a:off x="6043989" y="987451"/>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5411788" y="4744399"/>
            <a:ext cx="630424" cy="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7" name="Текст 20"/>
          <p:cNvSpPr>
            <a:spLocks noGrp="1"/>
          </p:cNvSpPr>
          <p:nvPr>
            <p:ph type="body" sz="quarter" idx="16" hasCustomPrompt="1"/>
          </p:nvPr>
        </p:nvSpPr>
        <p:spPr>
          <a:xfrm>
            <a:off x="791549" y="2338466"/>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8" name="Текст 20"/>
          <p:cNvSpPr>
            <a:spLocks noGrp="1"/>
          </p:cNvSpPr>
          <p:nvPr>
            <p:ph type="body" sz="quarter" idx="17" hasCustomPrompt="1"/>
          </p:nvPr>
        </p:nvSpPr>
        <p:spPr>
          <a:xfrm>
            <a:off x="791549" y="1208591"/>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9" name="Скругленный прямоугольник 18"/>
          <p:cNvSpPr/>
          <p:nvPr userDrawn="1"/>
        </p:nvSpPr>
        <p:spPr>
          <a:xfrm>
            <a:off x="470782" y="3606514"/>
            <a:ext cx="4932751" cy="164592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20"/>
          <p:cNvSpPr>
            <a:spLocks noGrp="1"/>
          </p:cNvSpPr>
          <p:nvPr>
            <p:ph type="body" sz="quarter" idx="18" hasCustomPrompt="1"/>
          </p:nvPr>
        </p:nvSpPr>
        <p:spPr>
          <a:xfrm>
            <a:off x="791549" y="4736892"/>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21" name="Текст 20"/>
          <p:cNvSpPr>
            <a:spLocks noGrp="1"/>
          </p:cNvSpPr>
          <p:nvPr>
            <p:ph type="body" sz="quarter" idx="19" hasCustomPrompt="1"/>
          </p:nvPr>
        </p:nvSpPr>
        <p:spPr>
          <a:xfrm>
            <a:off x="791549" y="3607017"/>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solidFill>
                  <a:schemeClr val="tx1"/>
                </a:solidFill>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4"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853257"/>
            <a:ext cx="11448000" cy="557784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66607" y="996866"/>
            <a:ext cx="539496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42167" y="996866"/>
            <a:ext cx="557784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7"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548640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855309" y="1347381"/>
            <a:ext cx="10698480" cy="4846320"/>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userDrawn="1"/>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userDrawn="1"/>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72" name="Скругленный прямоугольник 71"/>
          <p:cNvSpPr/>
          <p:nvPr userDrawn="1"/>
        </p:nvSpPr>
        <p:spPr>
          <a:xfrm>
            <a:off x="165604"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172023"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168917"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11670"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563483"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Овал 3"/>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a:srcRect t="5489" b="9745"/>
          <a:stretch>
            <a:fillRect/>
          </a:stretch>
        </p:blipFill>
        <p:spPr>
          <a:xfrm>
            <a:off x="-1" y="0"/>
            <a:ext cx="12191999" cy="6858000"/>
          </a:xfrm>
          <a:prstGeom prst="rect">
            <a:avLst/>
          </a:prstGeom>
        </p:spPr>
      </p:pic>
      <p:sp>
        <p:nvSpPr>
          <p:cNvPr id="8" name="TextBox 5"/>
          <p:cNvSpPr txBox="1"/>
          <p:nvPr userDrawn="1"/>
        </p:nvSpPr>
        <p:spPr>
          <a:xfrm>
            <a:off x="0" y="3248386"/>
            <a:ext cx="12192000" cy="884794"/>
          </a:xfrm>
          <a:prstGeom prst="rect">
            <a:avLst/>
          </a:prstGeom>
          <a:noFill/>
        </p:spPr>
        <p:txBody>
          <a:bodyPr wrap="square" rtlCol="0">
            <a:spAutoFit/>
          </a:bodyPr>
          <a:lstStyle/>
          <a:p>
            <a:pPr algn="ctr">
              <a:lnSpc>
                <a:spcPts val="5080"/>
              </a:lnSpc>
            </a:pPr>
            <a:r>
              <a:rPr lang="ru-RU" sz="9600" b="1" i="0" dirty="0">
                <a:solidFill>
                  <a:schemeClr val="tx1"/>
                </a:solidFill>
                <a:latin typeface="Gilroy" pitchFamily="2" charset="0"/>
              </a:rPr>
              <a:t>Спасибо!</a:t>
            </a:r>
            <a:endParaRPr lang="ru-RU" sz="9600" b="1" i="0" dirty="0">
              <a:solidFill>
                <a:schemeClr val="tx1"/>
              </a:solidFill>
              <a:latin typeface="Gilroy" pitchFamily="2" charset="0"/>
            </a:endParaRPr>
          </a:p>
        </p:txBody>
      </p:sp>
      <p:sp>
        <p:nvSpPr>
          <p:cNvPr id="11" name="PGMeetup.NN"/>
          <p:cNvSpPr txBox="1"/>
          <p:nvPr userDrawn="1"/>
        </p:nvSpPr>
        <p:spPr>
          <a:xfrm>
            <a:off x="517358" y="385387"/>
            <a:ext cx="2978379" cy="471924"/>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2400" b="1" i="0" dirty="0" err="1">
                <a:solidFill>
                  <a:schemeClr val="tx1"/>
                </a:solidFill>
                <a:latin typeface="Gilroy" pitchFamily="2" charset="0"/>
              </a:rPr>
              <a:t>PGConf</a:t>
            </a:r>
            <a:r>
              <a:rPr lang="en-GB" sz="2400" b="1" i="0" dirty="0">
                <a:solidFill>
                  <a:schemeClr val="tx1"/>
                </a:solidFill>
                <a:latin typeface="Gilroy" pitchFamily="2" charset="0"/>
              </a:rPr>
              <a:t>.</a:t>
            </a:r>
            <a:r>
              <a:rPr lang="en-US" sz="2400" b="1" i="0" dirty="0">
                <a:solidFill>
                  <a:schemeClr val="tx1"/>
                </a:solidFill>
                <a:latin typeface="Gilroy" pitchFamily="2" charset="0"/>
              </a:rPr>
              <a:t>Russia</a:t>
            </a:r>
            <a:r>
              <a:rPr lang="en-GB" sz="2400" b="1" i="0" dirty="0">
                <a:solidFill>
                  <a:schemeClr val="tx1"/>
                </a:solidFill>
                <a:latin typeface="Gilroy" pitchFamily="2" charset="0"/>
              </a:rPr>
              <a:t> 2023</a:t>
            </a:r>
            <a:endParaRPr lang="en-GB" sz="2400" b="1" i="0" dirty="0">
              <a:solidFill>
                <a:schemeClr val="tx1"/>
              </a:solidFill>
              <a:latin typeface="Gilroy" pitchFamily="2" charset="0"/>
            </a:endParaRPr>
          </a:p>
        </p:txBody>
      </p:sp>
      <p:pic>
        <p:nvPicPr>
          <p:cNvPr id="12" name="Рисунок 4"/>
          <p:cNvPicPr>
            <a:picLocks noChangeAspect="1"/>
          </p:cNvPicPr>
          <p:nvPr userDrawn="1"/>
        </p:nvPicPr>
        <p:blipFill>
          <a:blip/>
          <a:stretch>
            <a:fillRect/>
          </a:stretch>
        </p:blipFill>
        <p:spPr>
          <a:xfrm>
            <a:off x="10115600" y="383606"/>
            <a:ext cx="1555206" cy="463163"/>
          </a:xfrm>
          <a:prstGeom prst="rect">
            <a:avLst/>
          </a:prstGeom>
        </p:spPr>
      </p:pic>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Титульный слайд_1">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a:stretch>
            <a:fillRect/>
          </a:stretch>
        </p:blipFill>
        <p:spPr>
          <a:xfrm>
            <a:off x="-197224" y="-107576"/>
            <a:ext cx="12568518" cy="6983506"/>
          </a:xfrm>
          <a:prstGeom prst="rect">
            <a:avLst/>
          </a:prstGeom>
        </p:spPr>
      </p:pic>
      <p:sp>
        <p:nvSpPr>
          <p:cNvPr id="85" name="Текст 12"/>
          <p:cNvSpPr>
            <a:spLocks noGrp="1"/>
          </p:cNvSpPr>
          <p:nvPr>
            <p:ph type="body" sz="quarter" idx="15" hasCustomPrompt="1"/>
          </p:nvPr>
        </p:nvSpPr>
        <p:spPr>
          <a:xfrm>
            <a:off x="898529" y="1868968"/>
            <a:ext cx="9105007" cy="3076410"/>
          </a:xfrm>
        </p:spPr>
        <p:txBody>
          <a:bodyPr lIns="0" tIns="0" rIns="0" bIns="0">
            <a:noAutofit/>
            <a:scene3d>
              <a:camera prst="orthographicFront"/>
              <a:lightRig rig="threePt" dir="t"/>
            </a:scene3d>
          </a:bodyPr>
          <a:lstStyle>
            <a:lvl1pPr marL="0" indent="0">
              <a:lnSpc>
                <a:spcPct val="100000"/>
              </a:lnSpc>
              <a:buNone/>
              <a:defRPr sz="6600" b="0" i="0">
                <a:solidFill>
                  <a:schemeClr val="bg1"/>
                </a:solidFill>
                <a:effectLst/>
                <a:latin typeface="Roboto Medium" panose="02000000000000000000" pitchFamily="2" charset="0"/>
                <a:ea typeface="Roboto Medium"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6" name="Текст 12"/>
          <p:cNvSpPr>
            <a:spLocks noGrp="1"/>
          </p:cNvSpPr>
          <p:nvPr>
            <p:ph type="body" sz="quarter" idx="16" hasCustomPrompt="1"/>
          </p:nvPr>
        </p:nvSpPr>
        <p:spPr>
          <a:xfrm>
            <a:off x="898529" y="5417047"/>
            <a:ext cx="6011585" cy="1016838"/>
          </a:xfrm>
        </p:spPr>
        <p:txBody>
          <a:bodyPr lIns="0" tIns="0" rIns="0" bIns="0">
            <a:normAutofit/>
            <a:scene3d>
              <a:camera prst="orthographicFront"/>
              <a:lightRig rig="threePt" dir="t"/>
            </a:scene3d>
          </a:bodyPr>
          <a:lstStyle>
            <a:lvl1pPr marL="0" indent="0">
              <a:lnSpc>
                <a:spcPct val="100000"/>
              </a:lnSpc>
              <a:buNone/>
              <a:defRPr sz="2800" b="0" i="0">
                <a:solidFill>
                  <a:schemeClr val="bg1"/>
                </a:solidFill>
                <a:effectLst/>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5" name="PGMeetup.NN"/>
          <p:cNvSpPr txBox="1"/>
          <p:nvPr userDrawn="1"/>
        </p:nvSpPr>
        <p:spPr>
          <a:xfrm>
            <a:off x="268605" y="671928"/>
            <a:ext cx="11654155" cy="964367"/>
          </a:xfrm>
          <a:prstGeom prst="rect">
            <a:avLst/>
          </a:prstGeom>
          <a:ln w="12700">
            <a:miter lim="400000"/>
          </a:ln>
        </p:spPr>
        <p:txBody>
          <a:bodyPr wrap="square" lIns="50800" tIns="50800" rIns="50800" bIns="50800" anchor="ctr">
            <a:spAutoFit/>
            <a:scene3d>
              <a:camera prst="orthographicFront"/>
              <a:lightRig rig="threePt" dir="t"/>
            </a:scene3d>
          </a:bodyPr>
          <a:lstStyle>
            <a:lvl1pPr>
              <a:defRPr sz="5300">
                <a:solidFill>
                  <a:srgbClr val="000000"/>
                </a:solidFill>
                <a:latin typeface="Epilogue Bold"/>
                <a:ea typeface="Epilogue Bold"/>
                <a:cs typeface="Epilogue Bold"/>
                <a:sym typeface="Epilogue Bold"/>
              </a:defRPr>
            </a:lvl1pPr>
          </a:lstStyle>
          <a:p>
            <a:pPr algn="l"/>
            <a:r>
              <a:rPr sz="2800" b="0" i="0" dirty="0">
                <a:solidFill>
                  <a:schemeClr val="bg1"/>
                </a:solidFill>
                <a:effectLst/>
                <a:latin typeface="ROBOTO LIGHT2001047 LIGHT" pitchFamily="2" charset="0"/>
              </a:rPr>
              <a:t>POSTGRESQL DEVELOPMENT </a:t>
            </a:r>
            <a:br>
              <a:rPr sz="2800" b="0" i="0" dirty="0">
                <a:solidFill>
                  <a:schemeClr val="bg1"/>
                </a:solidFill>
                <a:effectLst/>
                <a:latin typeface="ROBOTO LIGHT2001047 LIGHT" pitchFamily="2" charset="0"/>
              </a:rPr>
            </a:br>
            <a:r>
              <a:rPr sz="2800" b="0" i="0" dirty="0">
                <a:solidFill>
                  <a:schemeClr val="bg1"/>
                </a:solidFill>
                <a:effectLst/>
                <a:latin typeface="ROBOTO LIGHT2001047 LIGHT" pitchFamily="2" charset="0"/>
              </a:rPr>
              <a:t>CONFERENCE</a:t>
            </a:r>
            <a:r>
              <a:rPr lang="en-US" sz="2800" b="0" i="0" dirty="0">
                <a:solidFill>
                  <a:schemeClr val="bg1"/>
                </a:solidFill>
                <a:effectLst/>
                <a:latin typeface="ROBOTO LIGHT2001047 LIGHT" pitchFamily="2" charset="0"/>
              </a:rPr>
              <a:t> 2024</a:t>
            </a:r>
            <a:endParaRPr lang="en-US" sz="2800" b="0" i="0" dirty="0">
              <a:solidFill>
                <a:schemeClr val="bg1"/>
              </a:solidFill>
              <a:effectLst/>
              <a:latin typeface="ROBOTO LIGHT2001047 LIGHT" pitchFamily="2" charset="0"/>
            </a:endParaRPr>
          </a:p>
        </p:txBody>
      </p:sp>
      <p:pic>
        <p:nvPicPr>
          <p:cNvPr id="8" name="Рисунок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93415" y="443394"/>
            <a:ext cx="2230633" cy="627297"/>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896579"/>
            <a:ext cx="9024848" cy="548763"/>
          </a:xfrm>
        </p:spPr>
        <p:txBody>
          <a:bodyPr lIns="0" tIns="0" rIns="0" bIns="0" anchor="t">
            <a:noAutofit/>
          </a:bodyPr>
          <a:lstStyle>
            <a:lvl1pPr>
              <a:defRPr sz="3200" b="1" i="0">
                <a:solidFill>
                  <a:srgbClr val="F47A10"/>
                </a:solidFill>
                <a:latin typeface="Gilroy" pitchFamily="2" charset="0"/>
              </a:defRPr>
            </a:lvl1pPr>
          </a:lstStyle>
          <a:p>
            <a:r>
              <a:rPr lang="ru-RU" dirty="0"/>
              <a:t>Образец заголовка в одну строку</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F47A10"/>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857691"/>
            <a:ext cx="10799762" cy="4519384"/>
          </a:xfrm>
        </p:spPr>
        <p:txBody>
          <a:bodyPr lIns="0" tIns="0" rIns="0" bIns="0">
            <a:normAutofit/>
          </a:bodyPr>
          <a:lstStyle>
            <a:lvl1pPr marL="0" indent="0">
              <a:lnSpc>
                <a:spcPct val="100000"/>
              </a:lnSpc>
              <a:buNone/>
              <a:defRPr sz="24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Вставьте сюда свой текст</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274" y="1"/>
            <a:ext cx="2121725" cy="1080654"/>
          </a:xfrm>
          <a:prstGeom prst="rect">
            <a:avLst/>
          </a:prstGeom>
        </p:spPr>
      </p:pic>
      <p:pic>
        <p:nvPicPr>
          <p:cNvPr id="5" name="Рисунок 4"/>
          <p:cNvPicPr>
            <a:picLocks noChangeAspect="1"/>
          </p:cNvPicPr>
          <p:nvPr userDrawn="1"/>
        </p:nvPicPr>
        <p:blipFill>
          <a:blip/>
          <a:stretch>
            <a:fillRect/>
          </a:stretch>
        </p:blipFill>
        <p:spPr>
          <a:xfrm>
            <a:off x="10606254" y="347981"/>
            <a:ext cx="1064552" cy="317039"/>
          </a:xfrm>
          <a:prstGeom prst="rect">
            <a:avLst/>
          </a:prstGeom>
        </p:spPr>
      </p:pic>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stretch>
            <a:fillRect/>
          </a:stretch>
        </p:blipFill>
        <p:spPr>
          <a:xfrm>
            <a:off x="-197224" y="-107576"/>
            <a:ext cx="12568518" cy="6983506"/>
          </a:xfrm>
          <a:prstGeom prst="rect">
            <a:avLst/>
          </a:prstGeom>
        </p:spPr>
      </p:pic>
      <p:pic>
        <p:nvPicPr>
          <p:cNvPr id="3" name="Рисунок 2"/>
          <p:cNvPicPr>
            <a:picLocks noChangeAspect="1"/>
          </p:cNvPicPr>
          <p:nvPr userDrawn="1"/>
        </p:nvPicPr>
        <p:blipFill>
          <a:blip r:embed="rId3"/>
          <a:stretch>
            <a:fillRect/>
          </a:stretch>
        </p:blipFill>
        <p:spPr>
          <a:xfrm>
            <a:off x="9738192" y="-1467691"/>
            <a:ext cx="4264679" cy="4264679"/>
          </a:xfrm>
          <a:prstGeom prst="rect">
            <a:avLst/>
          </a:prstGeom>
        </p:spPr>
      </p:pic>
      <p:pic>
        <p:nvPicPr>
          <p:cNvPr id="4" name="Рисунок 3"/>
          <p:cNvPicPr>
            <a:picLocks noChangeAspect="1"/>
          </p:cNvPicPr>
          <p:nvPr userDrawn="1"/>
        </p:nvPicPr>
        <p:blipFill>
          <a:blip r:embed="rId4"/>
          <a:stretch>
            <a:fillRect/>
          </a:stretch>
        </p:blipFill>
        <p:spPr>
          <a:xfrm>
            <a:off x="233669" y="4451927"/>
            <a:ext cx="2959364" cy="2959364"/>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8" name="Рисунок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25" name="Рисунок 24"/>
          <p:cNvPicPr>
            <a:picLocks noChangeAspect="1"/>
          </p:cNvPicPr>
          <p:nvPr userDrawn="1"/>
        </p:nvPicPr>
        <p:blipFill>
          <a:blip r:embed="rId3"/>
          <a:stretch>
            <a:fillRect/>
          </a:stretch>
        </p:blipFill>
        <p:spPr>
          <a:xfrm>
            <a:off x="5328906" y="-925648"/>
            <a:ext cx="3413032" cy="3413032"/>
          </a:xfrm>
          <a:prstGeom prst="rect">
            <a:avLst/>
          </a:prstGeom>
        </p:spPr>
      </p:pic>
      <p:pic>
        <p:nvPicPr>
          <p:cNvPr id="26" name="Рисунок 25"/>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0"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1" name="Рисунок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2" name="Рисунок 11"/>
          <p:cNvPicPr>
            <a:picLocks noChangeAspect="1"/>
          </p:cNvPicPr>
          <p:nvPr userDrawn="1"/>
        </p:nvPicPr>
        <p:blipFill>
          <a:blip r:embed="rId3"/>
          <a:stretch>
            <a:fillRect/>
          </a:stretch>
        </p:blipFill>
        <p:spPr>
          <a:xfrm>
            <a:off x="5328906" y="-925648"/>
            <a:ext cx="3413032" cy="3413032"/>
          </a:xfrm>
          <a:prstGeom prst="rect">
            <a:avLst/>
          </a:prstGeom>
        </p:spPr>
      </p:pic>
      <p:pic>
        <p:nvPicPr>
          <p:cNvPr id="13" name="Рисунок 12"/>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1" Type="http://schemas.openxmlformats.org/officeDocument/2006/relationships/theme" Target="../theme/theme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1" Type="http://schemas.openxmlformats.org/officeDocument/2006/relationships/theme" Target="../theme/theme2.xml"/><Relationship Id="rId50" Type="http://schemas.openxmlformats.org/officeDocument/2006/relationships/slideLayout" Target="../slideLayouts/slideLayout100.xml"/><Relationship Id="rId5" Type="http://schemas.openxmlformats.org/officeDocument/2006/relationships/slideLayout" Target="../slideLayouts/slideLayout55.xml"/><Relationship Id="rId49" Type="http://schemas.openxmlformats.org/officeDocument/2006/relationships/slideLayout" Target="../slideLayouts/slideLayout9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0" Type="http://schemas.openxmlformats.org/officeDocument/2006/relationships/slideLayout" Target="../slideLayouts/slideLayout90.xml"/><Relationship Id="rId4" Type="http://schemas.openxmlformats.org/officeDocument/2006/relationships/slideLayout" Target="../slideLayouts/slideLayout54.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 Type="http://schemas.openxmlformats.org/officeDocument/2006/relationships/slideLayout" Target="../slideLayouts/slideLayout53.xml"/><Relationship Id="rId29" Type="http://schemas.openxmlformats.org/officeDocument/2006/relationships/slideLayout" Target="../slideLayouts/slideLayout79.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0" Type="http://schemas.openxmlformats.org/officeDocument/2006/relationships/slideLayout" Target="../slideLayouts/slideLayout70.xml"/><Relationship Id="rId2" Type="http://schemas.openxmlformats.org/officeDocument/2006/relationships/slideLayout" Target="../slideLayouts/slideLayout52.xml"/><Relationship Id="rId19" Type="http://schemas.openxmlformats.org/officeDocument/2006/relationships/slideLayout" Target="../slideLayouts/slideLayout69.xml"/><Relationship Id="rId18" Type="http://schemas.openxmlformats.org/officeDocument/2006/relationships/slideLayout" Target="../slideLayouts/slideLayout6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9" Type="http://schemas.openxmlformats.org/officeDocument/2006/relationships/theme" Target="../theme/theme3.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44" Type="http://schemas.openxmlformats.org/officeDocument/2006/relationships/slideLayout" Target="../slideLayouts/slideLayout144.xml"/><Relationship Id="rId43" Type="http://schemas.openxmlformats.org/officeDocument/2006/relationships/slideLayout" Target="../slideLayouts/slideLayout143.xml"/><Relationship Id="rId42" Type="http://schemas.openxmlformats.org/officeDocument/2006/relationships/slideLayout" Target="../slideLayouts/slideLayout142.xml"/><Relationship Id="rId41" Type="http://schemas.openxmlformats.org/officeDocument/2006/relationships/slideLayout" Target="../slideLayouts/slideLayout141.xml"/><Relationship Id="rId40" Type="http://schemas.openxmlformats.org/officeDocument/2006/relationships/slideLayout" Target="../slideLayouts/slideLayout140.xml"/><Relationship Id="rId4" Type="http://schemas.openxmlformats.org/officeDocument/2006/relationships/slideLayout" Target="../slideLayouts/slideLayout104.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 Type="http://schemas.openxmlformats.org/officeDocument/2006/relationships/slideLayout" Target="../slideLayouts/slideLayout103.xml"/><Relationship Id="rId29" Type="http://schemas.openxmlformats.org/officeDocument/2006/relationships/slideLayout" Target="../slideLayouts/slideLayout129.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0" Type="http://schemas.openxmlformats.org/officeDocument/2006/relationships/slideLayout" Target="../slideLayouts/slideLayout120.xml"/><Relationship Id="rId2" Type="http://schemas.openxmlformats.org/officeDocument/2006/relationships/slideLayout" Target="../slideLayouts/slideLayout102.xml"/><Relationship Id="rId19" Type="http://schemas.openxmlformats.org/officeDocument/2006/relationships/slideLayout" Target="../slideLayouts/slideLayout119.xml"/><Relationship Id="rId18" Type="http://schemas.openxmlformats.org/officeDocument/2006/relationships/slideLayout" Target="../slideLayouts/slideLayout11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57.xml"/><Relationship Id="rId8" Type="http://schemas.openxmlformats.org/officeDocument/2006/relationships/slideLayout" Target="../slideLayouts/slideLayout156.xml"/><Relationship Id="rId7" Type="http://schemas.openxmlformats.org/officeDocument/2006/relationships/slideLayout" Target="../slideLayouts/slideLayout155.xml"/><Relationship Id="rId6" Type="http://schemas.openxmlformats.org/officeDocument/2006/relationships/slideLayout" Target="../slideLayouts/slideLayout154.xml"/><Relationship Id="rId51" Type="http://schemas.openxmlformats.org/officeDocument/2006/relationships/theme" Target="../theme/theme4.xml"/><Relationship Id="rId50" Type="http://schemas.openxmlformats.org/officeDocument/2006/relationships/slideLayout" Target="../slideLayouts/slideLayout198.xml"/><Relationship Id="rId5" Type="http://schemas.openxmlformats.org/officeDocument/2006/relationships/slideLayout" Target="../slideLayouts/slideLayout153.xml"/><Relationship Id="rId49" Type="http://schemas.openxmlformats.org/officeDocument/2006/relationships/slideLayout" Target="../slideLayouts/slideLayout197.xml"/><Relationship Id="rId48" Type="http://schemas.openxmlformats.org/officeDocument/2006/relationships/slideLayout" Target="../slideLayouts/slideLayout196.xml"/><Relationship Id="rId47" Type="http://schemas.openxmlformats.org/officeDocument/2006/relationships/slideLayout" Target="../slideLayouts/slideLayout195.xml"/><Relationship Id="rId46" Type="http://schemas.openxmlformats.org/officeDocument/2006/relationships/slideLayout" Target="../slideLayouts/slideLayout194.xml"/><Relationship Id="rId45" Type="http://schemas.openxmlformats.org/officeDocument/2006/relationships/slideLayout" Target="../slideLayouts/slideLayout193.xml"/><Relationship Id="rId44" Type="http://schemas.openxmlformats.org/officeDocument/2006/relationships/slideLayout" Target="../slideLayouts/slideLayout192.xml"/><Relationship Id="rId43" Type="http://schemas.openxmlformats.org/officeDocument/2006/relationships/slideLayout" Target="../slideLayouts/slideLayout191.xml"/><Relationship Id="rId42" Type="http://schemas.openxmlformats.org/officeDocument/2006/relationships/slideLayout" Target="../slideLayouts/slideLayout190.xml"/><Relationship Id="rId41" Type="http://schemas.openxmlformats.org/officeDocument/2006/relationships/slideLayout" Target="../slideLayouts/slideLayout189.xml"/><Relationship Id="rId40" Type="http://schemas.openxmlformats.org/officeDocument/2006/relationships/slideLayout" Target="../slideLayouts/slideLayout188.xml"/><Relationship Id="rId4" Type="http://schemas.openxmlformats.org/officeDocument/2006/relationships/slideLayout" Target="../slideLayouts/slideLayout152.xml"/><Relationship Id="rId39" Type="http://schemas.openxmlformats.org/officeDocument/2006/relationships/slideLayout" Target="../slideLayouts/slideLayout187.xml"/><Relationship Id="rId38" Type="http://schemas.openxmlformats.org/officeDocument/2006/relationships/slideLayout" Target="../slideLayouts/slideLayout186.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 Type="http://schemas.openxmlformats.org/officeDocument/2006/relationships/slideLayout" Target="../slideLayouts/slideLayout151.xml"/><Relationship Id="rId29" Type="http://schemas.openxmlformats.org/officeDocument/2006/relationships/slideLayout" Target="../slideLayouts/slideLayout177.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0" Type="http://schemas.openxmlformats.org/officeDocument/2006/relationships/slideLayout" Target="../slideLayouts/slideLayout168.xml"/><Relationship Id="rId2" Type="http://schemas.openxmlformats.org/officeDocument/2006/relationships/slideLayout" Target="../slideLayouts/slideLayout150.xml"/><Relationship Id="rId19" Type="http://schemas.openxmlformats.org/officeDocument/2006/relationships/slideLayout" Target="../slideLayouts/slideLayout167.xml"/><Relationship Id="rId18" Type="http://schemas.openxmlformats.org/officeDocument/2006/relationships/slideLayout" Target="../slideLayouts/slideLayout166.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5" Type="http://schemas.openxmlformats.org/officeDocument/2006/relationships/slideLayout" Target="../slideLayouts/slideLayout163.xml"/><Relationship Id="rId14" Type="http://schemas.openxmlformats.org/officeDocument/2006/relationships/slideLayout" Target="../slideLayouts/slideLayout162.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1" Type="http://schemas.openxmlformats.org/officeDocument/2006/relationships/theme" Target="../theme/theme5.xml"/><Relationship Id="rId50" Type="http://schemas.openxmlformats.org/officeDocument/2006/relationships/slideLayout" Target="../slideLayouts/slideLayout248.xml"/><Relationship Id="rId5" Type="http://schemas.openxmlformats.org/officeDocument/2006/relationships/slideLayout" Target="../slideLayouts/slideLayout203.xml"/><Relationship Id="rId49" Type="http://schemas.openxmlformats.org/officeDocument/2006/relationships/slideLayout" Target="../slideLayouts/slideLayout247.xml"/><Relationship Id="rId48" Type="http://schemas.openxmlformats.org/officeDocument/2006/relationships/slideLayout" Target="../slideLayouts/slideLayout246.xml"/><Relationship Id="rId47" Type="http://schemas.openxmlformats.org/officeDocument/2006/relationships/slideLayout" Target="../slideLayouts/slideLayout245.xml"/><Relationship Id="rId46" Type="http://schemas.openxmlformats.org/officeDocument/2006/relationships/slideLayout" Target="../slideLayouts/slideLayout244.xml"/><Relationship Id="rId45" Type="http://schemas.openxmlformats.org/officeDocument/2006/relationships/slideLayout" Target="../slideLayouts/slideLayout243.xml"/><Relationship Id="rId44" Type="http://schemas.openxmlformats.org/officeDocument/2006/relationships/slideLayout" Target="../slideLayouts/slideLayout242.xml"/><Relationship Id="rId43" Type="http://schemas.openxmlformats.org/officeDocument/2006/relationships/slideLayout" Target="../slideLayouts/slideLayout241.xml"/><Relationship Id="rId42" Type="http://schemas.openxmlformats.org/officeDocument/2006/relationships/slideLayout" Target="../slideLayouts/slideLayout240.xml"/><Relationship Id="rId41" Type="http://schemas.openxmlformats.org/officeDocument/2006/relationships/slideLayout" Target="../slideLayouts/slideLayout239.xml"/><Relationship Id="rId40" Type="http://schemas.openxmlformats.org/officeDocument/2006/relationships/slideLayout" Target="../slideLayouts/slideLayout238.xml"/><Relationship Id="rId4" Type="http://schemas.openxmlformats.org/officeDocument/2006/relationships/slideLayout" Target="../slideLayouts/slideLayout202.xml"/><Relationship Id="rId39" Type="http://schemas.openxmlformats.org/officeDocument/2006/relationships/slideLayout" Target="../slideLayouts/slideLayout237.xml"/><Relationship Id="rId38" Type="http://schemas.openxmlformats.org/officeDocument/2006/relationships/slideLayout" Target="../slideLayouts/slideLayout236.xml"/><Relationship Id="rId37" Type="http://schemas.openxmlformats.org/officeDocument/2006/relationships/slideLayout" Target="../slideLayouts/slideLayout235.xml"/><Relationship Id="rId36" Type="http://schemas.openxmlformats.org/officeDocument/2006/relationships/slideLayout" Target="../slideLayouts/slideLayout234.xml"/><Relationship Id="rId35" Type="http://schemas.openxmlformats.org/officeDocument/2006/relationships/slideLayout" Target="../slideLayouts/slideLayout233.xml"/><Relationship Id="rId34" Type="http://schemas.openxmlformats.org/officeDocument/2006/relationships/slideLayout" Target="../slideLayouts/slideLayout232.xml"/><Relationship Id="rId33" Type="http://schemas.openxmlformats.org/officeDocument/2006/relationships/slideLayout" Target="../slideLayouts/slideLayout231.xml"/><Relationship Id="rId32" Type="http://schemas.openxmlformats.org/officeDocument/2006/relationships/slideLayout" Target="../slideLayouts/slideLayout230.xml"/><Relationship Id="rId31" Type="http://schemas.openxmlformats.org/officeDocument/2006/relationships/slideLayout" Target="../slideLayouts/slideLayout229.xml"/><Relationship Id="rId30" Type="http://schemas.openxmlformats.org/officeDocument/2006/relationships/slideLayout" Target="../slideLayouts/slideLayout228.xml"/><Relationship Id="rId3" Type="http://schemas.openxmlformats.org/officeDocument/2006/relationships/slideLayout" Target="../slideLayouts/slideLayout201.xml"/><Relationship Id="rId29" Type="http://schemas.openxmlformats.org/officeDocument/2006/relationships/slideLayout" Target="../slideLayouts/slideLayout227.xml"/><Relationship Id="rId28" Type="http://schemas.openxmlformats.org/officeDocument/2006/relationships/slideLayout" Target="../slideLayouts/slideLayout226.xml"/><Relationship Id="rId27" Type="http://schemas.openxmlformats.org/officeDocument/2006/relationships/slideLayout" Target="../slideLayouts/slideLayout225.xml"/><Relationship Id="rId26" Type="http://schemas.openxmlformats.org/officeDocument/2006/relationships/slideLayout" Target="../slideLayouts/slideLayout224.xml"/><Relationship Id="rId25" Type="http://schemas.openxmlformats.org/officeDocument/2006/relationships/slideLayout" Target="../slideLayouts/slideLayout223.xml"/><Relationship Id="rId24" Type="http://schemas.openxmlformats.org/officeDocument/2006/relationships/slideLayout" Target="../slideLayouts/slideLayout222.xml"/><Relationship Id="rId23" Type="http://schemas.openxmlformats.org/officeDocument/2006/relationships/slideLayout" Target="../slideLayouts/slideLayout221.xml"/><Relationship Id="rId22" Type="http://schemas.openxmlformats.org/officeDocument/2006/relationships/slideLayout" Target="../slideLayouts/slideLayout220.xml"/><Relationship Id="rId21" Type="http://schemas.openxmlformats.org/officeDocument/2006/relationships/slideLayout" Target="../slideLayouts/slideLayout219.xml"/><Relationship Id="rId20" Type="http://schemas.openxmlformats.org/officeDocument/2006/relationships/slideLayout" Target="../slideLayouts/slideLayout218.xml"/><Relationship Id="rId2" Type="http://schemas.openxmlformats.org/officeDocument/2006/relationships/slideLayout" Target="../slideLayouts/slideLayout200.xml"/><Relationship Id="rId19" Type="http://schemas.openxmlformats.org/officeDocument/2006/relationships/slideLayout" Target="../slideLayouts/slideLayout217.xml"/><Relationship Id="rId18" Type="http://schemas.openxmlformats.org/officeDocument/2006/relationships/slideLayout" Target="../slideLayouts/slideLayout216.xml"/><Relationship Id="rId17" Type="http://schemas.openxmlformats.org/officeDocument/2006/relationships/slideLayout" Target="../slideLayouts/slideLayout215.xml"/><Relationship Id="rId16" Type="http://schemas.openxmlformats.org/officeDocument/2006/relationships/slideLayout" Target="../slideLayouts/slideLayout214.xml"/><Relationship Id="rId15" Type="http://schemas.openxmlformats.org/officeDocument/2006/relationships/slideLayout" Target="../slideLayouts/slideLayout213.xml"/><Relationship Id="rId14" Type="http://schemas.openxmlformats.org/officeDocument/2006/relationships/slideLayout" Target="../slideLayouts/slideLayout212.xml"/><Relationship Id="rId13" Type="http://schemas.openxmlformats.org/officeDocument/2006/relationships/slideLayout" Target="../slideLayouts/slideLayout211.xml"/><Relationship Id="rId12" Type="http://schemas.openxmlformats.org/officeDocument/2006/relationships/slideLayout" Target="../slideLayouts/slideLayout210.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0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2.xml"/><Relationship Id="rId2" Type="http://schemas.openxmlformats.org/officeDocument/2006/relationships/image" Target="../media/image11.jpe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12.pn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54.xml"/><Relationship Id="rId4" Type="http://schemas.openxmlformats.org/officeDocument/2006/relationships/image" Target="../media/image15.png"/><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4.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2.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2.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2.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2.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2.xml"/><Relationship Id="rId1"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3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4.png"/><Relationship Id="rId1"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4.xml"/><Relationship Id="rId1" Type="http://schemas.openxmlformats.org/officeDocument/2006/relationships/image" Target="../media/image35.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04.xml"/><Relationship Id="rId2" Type="http://schemas.openxmlformats.org/officeDocument/2006/relationships/image" Target="../media/image37.png"/><Relationship Id="rId1"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9.png"/><Relationship Id="rId1"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43.png"/><Relationship Id="rId1" Type="http://schemas.openxmlformats.org/officeDocument/2006/relationships/image" Target="../media/image4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microsoft.com/office/2007/relationships/hdphoto" Target="../media/hdphoto1.wdp"/><Relationship Id="rId1" Type="http://schemas.openxmlformats.org/officeDocument/2006/relationships/image" Target="../media/image4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1.png"/><Relationship Id="rId1" Type="http://schemas.openxmlformats.org/officeDocument/2006/relationships/image" Target="../media/image50.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3.png"/><Relationship Id="rId1" Type="http://schemas.openxmlformats.org/officeDocument/2006/relationships/image" Target="../media/image52.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104.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7.png"/><Relationship Id="rId1"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9.png"/><Relationship Id="rId1"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1.png"/><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3.png"/><Relationship Id="rId1" Type="http://schemas.openxmlformats.org/officeDocument/2006/relationships/image" Target="../media/image6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5"/>
          </p:nvPr>
        </p:nvSpPr>
        <p:spPr>
          <a:xfrm>
            <a:off x="314325" y="2614930"/>
            <a:ext cx="11543030" cy="2279015"/>
          </a:xfrm>
        </p:spPr>
        <p:txBody>
          <a:bodyPr>
            <a:scene3d>
              <a:camera prst="orthographicFront"/>
              <a:lightRig rig="threePt" dir="t"/>
            </a:scene3d>
          </a:bodyPr>
          <a:lstStyle/>
          <a:p>
            <a:r>
              <a:rPr lang="en-US" altLang="en-US" sz="5400" dirty="0">
                <a:sym typeface="+mn-ea"/>
              </a:rPr>
              <a:t>Adaptive Query Optimization</a:t>
            </a:r>
            <a:endParaRPr lang="en-US" altLang="en-US" sz="5400" dirty="0">
              <a:sym typeface="+mn-ea"/>
            </a:endParaRPr>
          </a:p>
          <a:p>
            <a:r>
              <a:rPr lang="en-US" altLang="en-US" sz="5400" dirty="0">
                <a:sym typeface="+mn-ea"/>
              </a:rPr>
              <a:t>(AQO)</a:t>
            </a:r>
            <a:endParaRPr lang="en-US" altLang="en-US" sz="5400" dirty="0">
              <a:sym typeface="+mn-ea"/>
            </a:endParaRPr>
          </a:p>
        </p:txBody>
      </p:sp>
      <p:sp>
        <p:nvSpPr>
          <p:cNvPr id="3" name="Текст 2"/>
          <p:cNvSpPr>
            <a:spLocks noGrp="1"/>
          </p:cNvSpPr>
          <p:nvPr>
            <p:ph type="body" sz="quarter" idx="16"/>
          </p:nvPr>
        </p:nvSpPr>
        <p:spPr>
          <a:xfrm>
            <a:off x="314325" y="5219700"/>
            <a:ext cx="9460230" cy="1292860"/>
          </a:xfrm>
        </p:spPr>
        <p:txBody>
          <a:bodyPr>
            <a:noAutofit/>
            <a:scene3d>
              <a:camera prst="orthographicFront"/>
              <a:lightRig rig="threePt" dir="t"/>
            </a:scene3d>
          </a:bodyPr>
          <a:lstStyle/>
          <a:p>
            <a:r>
              <a:rPr lang="en-US" altLang="en-US" sz="2400" dirty="0">
                <a:latin typeface="Roboto Light" panose="02000000000000000000" pitchFamily="2" charset="0"/>
                <a:ea typeface="Roboto Light" panose="02000000000000000000" pitchFamily="2" charset="0"/>
                <a:sym typeface="+mn-ea"/>
              </a:rPr>
              <a:t>Speaker: Alena </a:t>
            </a:r>
            <a:r>
              <a:rPr lang="en-US" altLang="en-US" sz="2400" dirty="0" err="1">
                <a:latin typeface="Roboto Light" panose="02000000000000000000" pitchFamily="2" charset="0"/>
                <a:ea typeface="Roboto Light" panose="02000000000000000000" pitchFamily="2" charset="0"/>
                <a:sym typeface="+mn-ea"/>
              </a:rPr>
              <a:t>Rybakina</a:t>
            </a:r>
            <a:endParaRPr lang="en-US" altLang="en-US" sz="2400" dirty="0">
              <a:latin typeface="Roboto Light" panose="02000000000000000000" pitchFamily="2" charset="0"/>
              <a:ea typeface="Roboto Light" panose="02000000000000000000" pitchFamily="2" charset="0"/>
              <a:sym typeface="+mn-ea"/>
            </a:endParaRPr>
          </a:p>
          <a:p>
            <a:r>
              <a:rPr lang="en-US" altLang="en-US" sz="2400" dirty="0">
                <a:latin typeface="Roboto Light" panose="02000000000000000000" pitchFamily="2" charset="0"/>
                <a:ea typeface="Roboto Light" panose="02000000000000000000" pitchFamily="2" charset="0"/>
                <a:sym typeface="+mn-ea"/>
              </a:rPr>
              <a:t>Presentation was made by: Alena </a:t>
            </a:r>
            <a:r>
              <a:rPr lang="en-US" altLang="en-US" sz="2400" dirty="0" err="1">
                <a:latin typeface="Roboto Light" panose="02000000000000000000" pitchFamily="2" charset="0"/>
                <a:ea typeface="Roboto Light" panose="02000000000000000000" pitchFamily="2" charset="0"/>
                <a:sym typeface="+mn-ea"/>
              </a:rPr>
              <a:t>Rybakina</a:t>
            </a:r>
            <a:r>
              <a:rPr lang="en-US" altLang="en-US" sz="2400" dirty="0">
                <a:latin typeface="Roboto Light" panose="02000000000000000000" pitchFamily="2" charset="0"/>
                <a:ea typeface="Roboto Light" panose="02000000000000000000" pitchFamily="2" charset="0"/>
                <a:sym typeface="+mn-ea"/>
              </a:rPr>
              <a:t>, Andrei </a:t>
            </a:r>
            <a:r>
              <a:rPr lang="en-US" altLang="en-US" sz="2400" dirty="0" err="1">
                <a:latin typeface="Roboto Light" panose="02000000000000000000" pitchFamily="2" charset="0"/>
                <a:ea typeface="Roboto Light" panose="02000000000000000000" pitchFamily="2" charset="0"/>
                <a:sym typeface="+mn-ea"/>
              </a:rPr>
              <a:t>Lepikhov</a:t>
            </a:r>
            <a:endParaRPr lang="en-US" altLang="en-US" sz="2400" dirty="0">
              <a:latin typeface="Roboto Light" panose="02000000000000000000" pitchFamily="2" charset="0"/>
              <a:ea typeface="Roboto Light" panose="02000000000000000000" pitchFamily="2" charset="0"/>
              <a:sym typeface="+mn-ea"/>
            </a:endParaRPr>
          </a:p>
        </p:txBody>
      </p:sp>
    </p:spTree>
  </p:cSld>
  <p:clrMapOvr>
    <a:masterClrMapping/>
  </p:clrMapOvr>
  <p:transition advTm="99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It poorly works with a</a:t>
            </a:r>
            <a:r>
              <a:rPr lang="en-US" b="0">
                <a:solidFill>
                  <a:schemeClr val="tx1"/>
                </a:solidFill>
                <a:latin typeface="Roboto Light" panose="02000000000000000000" pitchFamily="2" charset="0"/>
                <a:ea typeface="Roboto Light" panose="02000000000000000000" pitchFamily="2" charset="0"/>
                <a:sym typeface="+mn-ea"/>
              </a:rPr>
              <a:t> </a:t>
            </a:r>
            <a:r>
              <a:rPr lang="en-US" altLang="en-US" b="0">
                <a:solidFill>
                  <a:schemeClr val="tx1"/>
                </a:solidFill>
                <a:latin typeface="Roboto Light" panose="02000000000000000000" pitchFamily="2" charset="0"/>
                <a:ea typeface="Roboto Light" panose="02000000000000000000" pitchFamily="2" charset="0"/>
                <a:sym typeface="+mn-ea"/>
              </a:rPr>
              <a:t>large</a:t>
            </a:r>
            <a:r>
              <a:rPr lang="en-US" b="0">
                <a:solidFill>
                  <a:schemeClr val="tx1"/>
                </a:solidFill>
                <a:latin typeface="Roboto Light" panose="02000000000000000000" pitchFamily="2" charset="0"/>
                <a:ea typeface="Roboto Light" panose="02000000000000000000" pitchFamily="2" charset="0"/>
                <a:sym typeface="+mn-ea"/>
              </a:rPr>
              <a:t> number of </a:t>
            </a:r>
            <a:r>
              <a:rPr lang="en-US" altLang="en-US" b="0">
                <a:solidFill>
                  <a:schemeClr val="tx1"/>
                </a:solidFill>
                <a:latin typeface="Roboto Light" panose="02000000000000000000" pitchFamily="2" charset="0"/>
                <a:ea typeface="Roboto Light" panose="02000000000000000000" pitchFamily="2" charset="0"/>
                <a:sym typeface="+mn-ea"/>
              </a:rPr>
              <a:t>joins</a:t>
            </a:r>
            <a:r>
              <a:rPr lang="en-US" b="0">
                <a:solidFill>
                  <a:schemeClr val="tx1"/>
                </a:solidFill>
                <a:latin typeface="Roboto Light" panose="02000000000000000000" pitchFamily="2" charset="0"/>
                <a:ea typeface="Roboto Light" panose="02000000000000000000" pitchFamily="2" charset="0"/>
                <a:sym typeface="+mn-ea"/>
              </a:rPr>
              <a:t> in the </a:t>
            </a:r>
            <a:r>
              <a:rPr lang="en-US" altLang="en-US" b="0">
                <a:solidFill>
                  <a:schemeClr val="tx1"/>
                </a:solidFill>
                <a:latin typeface="Roboto Light" panose="02000000000000000000" pitchFamily="2" charset="0"/>
                <a:ea typeface="Roboto Light" panose="02000000000000000000" pitchFamily="2" charset="0"/>
                <a:sym typeface="+mn-ea"/>
              </a:rPr>
              <a:t>query</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a:xfrm>
            <a:off x="837565" y="3256915"/>
            <a:ext cx="11064240" cy="576580"/>
          </a:xfrm>
          <a:noFill/>
          <a:extLst>
            <a:ext uri="{909E8E84-426E-40DD-AFC4-6F175D3DCCD1}">
              <a14:hiddenFill xmlns:a14="http://schemas.microsoft.com/office/drawing/2010/main">
                <a:solidFill>
                  <a:schemeClr val="accent1"/>
                </a:solidFill>
              </a14:hiddenFill>
            </a:ext>
          </a:extLst>
        </p:spPr>
        <p:txBody>
          <a:bodyPr>
            <a:noAutofit/>
            <a:scene3d>
              <a:camera prst="orthographicFront"/>
              <a:lightRig rig="threePt" dir="t"/>
            </a:scene3d>
          </a:bodyPr>
          <a:lstStyle/>
          <a:p>
            <a:pPr marL="0" indent="0">
              <a:buNone/>
            </a:pPr>
            <a:r>
              <a:rPr lang="en-US" altLang="en-US" sz="2400">
                <a:solidFill>
                  <a:schemeClr val="tx1"/>
                </a:solidFill>
                <a:latin typeface="Roboto Light" panose="02000000000000000000" pitchFamily="2" charset="0"/>
                <a:ea typeface="Roboto Light" panose="02000000000000000000" pitchFamily="2" charset="0"/>
                <a:sym typeface="+mn-ea"/>
              </a:rPr>
              <a:t>It has an assumption in uniform distribution between columns</a:t>
            </a:r>
            <a:endParaRPr lang="en-US" altLang="en-US" sz="2400">
              <a:solidFill>
                <a:schemeClr val="tx1"/>
              </a:solidFill>
              <a:latin typeface="Roboto Light" panose="02000000000000000000" pitchFamily="2" charset="0"/>
              <a:ea typeface="Roboto Light"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It poorly works with a</a:t>
            </a:r>
            <a:r>
              <a:rPr lang="en-US" b="0">
                <a:solidFill>
                  <a:schemeClr val="tx1"/>
                </a:solidFill>
                <a:latin typeface="Roboto Light" panose="02000000000000000000" pitchFamily="2" charset="0"/>
                <a:ea typeface="Roboto Light" panose="02000000000000000000" pitchFamily="2" charset="0"/>
                <a:sym typeface="+mn-ea"/>
              </a:rPr>
              <a:t> </a:t>
            </a:r>
            <a:r>
              <a:rPr lang="en-US" altLang="en-US" b="0">
                <a:solidFill>
                  <a:schemeClr val="tx1"/>
                </a:solidFill>
                <a:latin typeface="Roboto Light" panose="02000000000000000000" pitchFamily="2" charset="0"/>
                <a:ea typeface="Roboto Light" panose="02000000000000000000" pitchFamily="2" charset="0"/>
                <a:sym typeface="+mn-ea"/>
              </a:rPr>
              <a:t>large</a:t>
            </a:r>
            <a:r>
              <a:rPr lang="en-US" b="0">
                <a:solidFill>
                  <a:schemeClr val="tx1"/>
                </a:solidFill>
                <a:latin typeface="Roboto Light" panose="02000000000000000000" pitchFamily="2" charset="0"/>
                <a:ea typeface="Roboto Light" panose="02000000000000000000" pitchFamily="2" charset="0"/>
                <a:sym typeface="+mn-ea"/>
              </a:rPr>
              <a:t> number of </a:t>
            </a:r>
            <a:r>
              <a:rPr lang="en-US" altLang="en-US" b="0">
                <a:solidFill>
                  <a:schemeClr val="tx1"/>
                </a:solidFill>
                <a:latin typeface="Roboto Light" panose="02000000000000000000" pitchFamily="2" charset="0"/>
                <a:ea typeface="Roboto Light" panose="02000000000000000000" pitchFamily="2" charset="0"/>
                <a:sym typeface="+mn-ea"/>
              </a:rPr>
              <a:t>joins</a:t>
            </a:r>
            <a:r>
              <a:rPr lang="en-US" b="0">
                <a:solidFill>
                  <a:schemeClr val="tx1"/>
                </a:solidFill>
                <a:latin typeface="Roboto Light" panose="02000000000000000000" pitchFamily="2" charset="0"/>
                <a:ea typeface="Roboto Light" panose="02000000000000000000" pitchFamily="2" charset="0"/>
                <a:sym typeface="+mn-ea"/>
              </a:rPr>
              <a:t> in the </a:t>
            </a:r>
            <a:r>
              <a:rPr lang="en-US" altLang="en-US" b="0">
                <a:solidFill>
                  <a:schemeClr val="tx1"/>
                </a:solidFill>
                <a:latin typeface="Roboto Light" panose="02000000000000000000" pitchFamily="2" charset="0"/>
                <a:ea typeface="Roboto Light" panose="02000000000000000000" pitchFamily="2" charset="0"/>
                <a:sym typeface="+mn-ea"/>
              </a:rPr>
              <a:t>query</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Problem With Cardinality Estimation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Slide Number Placeholder 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Прямоугольник: скругленные углы 3"/>
          <p:cNvSpPr/>
          <p:nvPr/>
        </p:nvSpPr>
        <p:spPr>
          <a:xfrm>
            <a:off x="654671" y="1487737"/>
            <a:ext cx="5962967" cy="204995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How good are query optimizers, really?</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V.Levis</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A.Gubichev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A.Mirchev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P.Boncz</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A.Kemper</a:t>
            </a:r>
            <a:r>
              <a:rPr lang="en-US" sz="2400" dirty="0">
                <a:latin typeface="Roboto Light" panose="02000000000000000000" pitchFamily="2" charset="0"/>
                <a:ea typeface="Roboto Light" panose="02000000000000000000" pitchFamily="2" charset="0"/>
              </a:rPr>
              <a:t> and </a:t>
            </a:r>
            <a:r>
              <a:rPr lang="en-US" sz="2400" dirty="0" err="1">
                <a:latin typeface="Roboto Light" panose="02000000000000000000" pitchFamily="2" charset="0"/>
                <a:ea typeface="Roboto Light" panose="02000000000000000000" pitchFamily="2" charset="0"/>
              </a:rPr>
              <a:t>T.Neumann</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a:latin typeface="Roboto Light" panose="02000000000000000000" pitchFamily="2" charset="0"/>
                <a:ea typeface="Roboto Light" panose="02000000000000000000" pitchFamily="2" charset="0"/>
              </a:rPr>
              <a:t>Proc. VLDB, Nov.2015</a:t>
            </a:r>
            <a:endParaRPr lang="ru-RU" sz="2400" dirty="0">
              <a:latin typeface="Roboto Light" panose="02000000000000000000" pitchFamily="2" charset="0"/>
              <a:ea typeface="Roboto Light" panose="02000000000000000000" pitchFamily="2" charset="0"/>
            </a:endParaRPr>
          </a:p>
        </p:txBody>
      </p:sp>
      <p:sp>
        <p:nvSpPr>
          <p:cNvPr id="7" name="Прямоугольник: скругленные углы 6"/>
          <p:cNvSpPr/>
          <p:nvPr/>
        </p:nvSpPr>
        <p:spPr>
          <a:xfrm>
            <a:off x="5681655" y="3628350"/>
            <a:ext cx="5962967" cy="204995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Adaptive </a:t>
            </a:r>
            <a:r>
              <a:rPr lang="en-US" sz="2400" dirty="0" err="1">
                <a:latin typeface="Roboto Light" panose="02000000000000000000" pitchFamily="2" charset="0"/>
                <a:ea typeface="Roboto Light" panose="02000000000000000000" pitchFamily="2" charset="0"/>
              </a:rPr>
              <a:t>Cardilnality</a:t>
            </a:r>
            <a:r>
              <a:rPr lang="en-US" sz="2400" dirty="0">
                <a:latin typeface="Roboto Light" panose="02000000000000000000" pitchFamily="2" charset="0"/>
                <a:ea typeface="Roboto Light" panose="02000000000000000000" pitchFamily="2" charset="0"/>
              </a:rPr>
              <a:t> Estimation</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O.Ivanov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S.Bartunov</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Arxiv</a:t>
            </a:r>
            <a:r>
              <a:rPr lang="en-US" sz="2400" dirty="0">
                <a:latin typeface="Roboto Light" panose="02000000000000000000" pitchFamily="2" charset="0"/>
                <a:ea typeface="Roboto Light" panose="02000000000000000000" pitchFamily="2" charset="0"/>
              </a:rPr>
              <a:t>, Nov.2017</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Right Arrow 14"/>
          <p:cNvSpPr/>
          <p:nvPr/>
        </p:nvSpPr>
        <p:spPr>
          <a:xfrm rot="5400000">
            <a:off x="5722348" y="2210706"/>
            <a:ext cx="405130" cy="134493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3476111" y="3085736"/>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Right Arrow 14"/>
          <p:cNvSpPr/>
          <p:nvPr/>
        </p:nvSpPr>
        <p:spPr>
          <a:xfrm rot="5400000">
            <a:off x="5722348" y="2210706"/>
            <a:ext cx="405130" cy="134493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3476111" y="3085736"/>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5722348" y="3764698"/>
            <a:ext cx="405130" cy="134493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3476111" y="4639728"/>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Callout 2"/>
          <p:cNvSpPr/>
          <p:nvPr/>
        </p:nvSpPr>
        <p:spPr>
          <a:xfrm>
            <a:off x="8868410" y="1902460"/>
            <a:ext cx="3038475" cy="2548255"/>
          </a:xfrm>
          <a:prstGeom prst="wedgeEllipseCallout">
            <a:avLst>
              <a:gd name="adj1" fmla="val -54451"/>
              <a:gd name="adj2" fmla="val -59607"/>
            </a:avLst>
          </a:prstGeom>
          <a:gradFill>
            <a:gsLst>
              <a:gs pos="0">
                <a:schemeClr val="bg1"/>
              </a:gs>
              <a:gs pos="29000">
                <a:srgbClr val="FF0000"/>
              </a:gs>
              <a:gs pos="75000">
                <a:srgbClr val="C00000"/>
              </a:gs>
            </a:gsLst>
            <a:path path="circle">
              <a:fillToRect l="100000" t="10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latin typeface="Roboto Light" panose="02000000000000000000" pitchFamily="2" charset="0"/>
                <a:ea typeface="Roboto Light" panose="02000000000000000000" pitchFamily="2" charset="0"/>
              </a:rPr>
              <a:t>W</a:t>
            </a:r>
            <a:r>
              <a:rPr lang="en-US" dirty="0">
                <a:latin typeface="Roboto Light" panose="02000000000000000000" pitchFamily="2" charset="0"/>
                <a:ea typeface="Roboto Light" panose="02000000000000000000" pitchFamily="2" charset="0"/>
              </a:rPr>
              <a:t>e are only engaged in improving the assessment of cardinality </a:t>
            </a:r>
            <a:r>
              <a:rPr lang="en-US" altLang="en-US" dirty="0">
                <a:latin typeface="Roboto Light" panose="02000000000000000000" pitchFamily="2" charset="0"/>
                <a:ea typeface="Roboto Light" panose="02000000000000000000" pitchFamily="2" charset="0"/>
              </a:rPr>
              <a:t>and don't consider assessment of cost</a:t>
            </a:r>
            <a:endParaRPr lang="en-US" altLang="en-US" dirty="0">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Right Arrow 14"/>
          <p:cNvSpPr/>
          <p:nvPr/>
        </p:nvSpPr>
        <p:spPr>
          <a:xfrm rot="5400000">
            <a:off x="5722348" y="2210706"/>
            <a:ext cx="405130" cy="134493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скругленные углы 5"/>
          <p:cNvSpPr/>
          <p:nvPr/>
        </p:nvSpPr>
        <p:spPr>
          <a:xfrm>
            <a:off x="3476112" y="1531744"/>
            <a:ext cx="5087815" cy="1148862"/>
          </a:xfrm>
          <a:prstGeom prst="roundRect">
            <a:avLst/>
          </a:prstGeom>
          <a:gradFill flip="none" rotWithShape="1">
            <a:gsLst>
              <a:gs pos="0">
                <a:schemeClr val="bg1"/>
              </a:gs>
              <a:gs pos="29000">
                <a:srgbClr val="FF0000"/>
              </a:gs>
              <a:gs pos="75000">
                <a:srgbClr val="C00000"/>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2" name="Прямоугольник: скругленные углы 11"/>
          <p:cNvSpPr/>
          <p:nvPr/>
        </p:nvSpPr>
        <p:spPr>
          <a:xfrm>
            <a:off x="3476111" y="3085736"/>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5722348" y="3764698"/>
            <a:ext cx="405130" cy="134493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3476111" y="4639728"/>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grpSp>
        <p:nvGrpSpPr>
          <p:cNvPr id="23" name="Group 22"/>
          <p:cNvGrpSpPr/>
          <p:nvPr/>
        </p:nvGrpSpPr>
        <p:grpSpPr>
          <a:xfrm>
            <a:off x="2514023" y="1402985"/>
            <a:ext cx="2687262" cy="862695"/>
            <a:chOff x="2412" y="3638"/>
            <a:chExt cx="3021" cy="924"/>
          </a:xfrm>
          <a:solidFill>
            <a:schemeClr val="bg1">
              <a:lumMod val="95000"/>
            </a:schemeClr>
          </a:solidFill>
        </p:grpSpPr>
        <p:sp>
          <p:nvSpPr>
            <p:cNvPr id="1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19"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29"/>
          <p:cNvGrpSpPr/>
          <p:nvPr/>
        </p:nvGrpSpPr>
        <p:grpSpPr>
          <a:xfrm>
            <a:off x="221329" y="2621152"/>
            <a:ext cx="3757581" cy="1152890"/>
            <a:chOff x="1879" y="3327"/>
            <a:chExt cx="3554" cy="1235"/>
          </a:xfrm>
          <a:noFill/>
        </p:grpSpPr>
        <p:sp>
          <p:nvSpPr>
            <p:cNvPr id="31"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2"/>
          <p:cNvGrpSpPr/>
          <p:nvPr/>
        </p:nvGrpSpPr>
        <p:grpSpPr>
          <a:xfrm>
            <a:off x="518653" y="4269461"/>
            <a:ext cx="4061022" cy="1122084"/>
            <a:chOff x="1741" y="3452"/>
            <a:chExt cx="3841" cy="1202"/>
          </a:xfrm>
          <a:noFill/>
        </p:grpSpPr>
        <p:sp>
          <p:nvSpPr>
            <p:cNvPr id="34"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5"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8" name="Group 37"/>
          <p:cNvGrpSpPr/>
          <p:nvPr/>
        </p:nvGrpSpPr>
        <p:grpSpPr>
          <a:xfrm>
            <a:off x="5532813" y="1339485"/>
            <a:ext cx="2687262" cy="862695"/>
            <a:chOff x="2412" y="3638"/>
            <a:chExt cx="3021" cy="924"/>
          </a:xfrm>
          <a:noFill/>
        </p:grpSpPr>
        <p:sp>
          <p:nvSpPr>
            <p:cNvPr id="39"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40"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sp>
        <p:nvSpPr>
          <p:cNvPr id="42"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8220075" y="1889760"/>
            <a:ext cx="3963670" cy="1200329"/>
          </a:xfrm>
          <a:prstGeom prst="rect">
            <a:avLst/>
          </a:prstGeom>
          <a:noFill/>
        </p:spPr>
        <p:txBody>
          <a:bodyPr wrap="square" rtlCol="0" anchor="t">
            <a:spAutoFit/>
          </a:bodyPr>
          <a:lstStyle/>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Pros: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Have theoretical </a:t>
            </a:r>
            <a:r>
              <a:rPr lang="en-US" altLang="en-US" dirty="0">
                <a:solidFill>
                  <a:schemeClr val="accent1"/>
                </a:solidFill>
                <a:latin typeface="Roboto Light" panose="02000000000000000000" pitchFamily="2" charset="0"/>
                <a:ea typeface="Roboto Light" panose="02000000000000000000" pitchFamily="2" charset="0"/>
                <a:sym typeface="+mn-ea"/>
              </a:rPr>
              <a:t>guarantees</a:t>
            </a:r>
            <a:endParaRPr lang="en-US" altLang="en-US" dirty="0">
              <a:solidFill>
                <a:schemeClr val="tx1"/>
              </a:solidFill>
              <a:latin typeface="Roboto Light" panose="02000000000000000000" pitchFamily="2" charset="0"/>
              <a:ea typeface="Roboto Light" panose="02000000000000000000" pitchFamily="2" charset="0"/>
            </a:endParaRPr>
          </a:p>
          <a:p>
            <a:endParaRPr lang="en-US" altLang="en-US" b="1" dirty="0">
              <a:solidFill>
                <a:schemeClr val="tx1"/>
              </a:solidFill>
              <a:effectLst>
                <a:outerShdw blurRad="38100" dist="19050" dir="2700000" algn="tl" rotWithShape="0">
                  <a:schemeClr val="dk1">
                    <a:alpha val="40000"/>
                  </a:schemeClr>
                </a:outerShdw>
              </a:effectLst>
              <a:sym typeface="+mn-ea"/>
            </a:endParaRPr>
          </a:p>
        </p:txBody>
      </p:sp>
      <p:pic>
        <p:nvPicPr>
          <p:cNvPr id="3" name="Рисунок 2"/>
          <p:cNvPicPr>
            <a:picLocks noChangeAspect="1"/>
          </p:cNvPicPr>
          <p:nvPr/>
        </p:nvPicPr>
        <p:blipFill>
          <a:blip r:embed="rId1"/>
          <a:stretch>
            <a:fillRect/>
          </a:stretch>
        </p:blipFill>
        <p:spPr>
          <a:xfrm>
            <a:off x="4651457" y="2428632"/>
            <a:ext cx="1535983" cy="1417546"/>
          </a:xfrm>
          <a:prstGeom prst="rect">
            <a:avLst/>
          </a:prstGeom>
        </p:spPr>
      </p:pic>
      <p:sp>
        <p:nvSpPr>
          <p:cNvPr id="7" name="Прямоугольник: скругленные углы 6"/>
          <p:cNvSpPr/>
          <p:nvPr/>
        </p:nvSpPr>
        <p:spPr>
          <a:xfrm>
            <a:off x="4690757" y="3892541"/>
            <a:ext cx="1526540" cy="832367"/>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8" name="Text Box 5"/>
          <p:cNvSpPr txBox="1"/>
          <p:nvPr/>
        </p:nvSpPr>
        <p:spPr>
          <a:xfrm>
            <a:off x="4376028" y="5312434"/>
            <a:ext cx="3963670" cy="646331"/>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Text Box 6"/>
          <p:cNvSpPr txBox="1"/>
          <p:nvPr/>
        </p:nvSpPr>
        <p:spPr>
          <a:xfrm>
            <a:off x="8220075" y="1889760"/>
            <a:ext cx="3963670" cy="2584450"/>
          </a:xfrm>
          <a:prstGeom prst="rect">
            <a:avLst/>
          </a:prstGeom>
          <a:noFill/>
        </p:spPr>
        <p:txBody>
          <a:bodyPr wrap="square" rtlCol="0" anchor="t">
            <a:spAutoFit/>
          </a:bodyPr>
          <a:lstStyle/>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Pros: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Have theoretical guarantees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Contras: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memory</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time for building or updating</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Not clear which of all possible column subsets are needed</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22"/>
          <p:cNvGrpSpPr/>
          <p:nvPr/>
        </p:nvGrpSpPr>
        <p:grpSpPr>
          <a:xfrm>
            <a:off x="2514023" y="1402985"/>
            <a:ext cx="2687262" cy="862695"/>
            <a:chOff x="2412" y="3638"/>
            <a:chExt cx="3021" cy="924"/>
          </a:xfrm>
          <a:solidFill>
            <a:schemeClr val="bg1">
              <a:lumMod val="95000"/>
            </a:schemeClr>
          </a:solidFill>
        </p:grpSpPr>
        <p:sp>
          <p:nvSpPr>
            <p:cNvPr id="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5"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23" name="Group 29"/>
          <p:cNvGrpSpPr/>
          <p:nvPr/>
        </p:nvGrpSpPr>
        <p:grpSpPr>
          <a:xfrm>
            <a:off x="221329" y="2621152"/>
            <a:ext cx="3757581" cy="1152890"/>
            <a:chOff x="1879" y="3327"/>
            <a:chExt cx="3554" cy="1235"/>
          </a:xfrm>
          <a:noFill/>
        </p:grpSpPr>
        <p:sp>
          <p:nvSpPr>
            <p:cNvPr id="26"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29"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32"/>
          <p:cNvGrpSpPr/>
          <p:nvPr/>
        </p:nvGrpSpPr>
        <p:grpSpPr>
          <a:xfrm>
            <a:off x="518653" y="4269461"/>
            <a:ext cx="4061022" cy="1122084"/>
            <a:chOff x="1741" y="3452"/>
            <a:chExt cx="3841" cy="1202"/>
          </a:xfrm>
          <a:noFill/>
        </p:grpSpPr>
        <p:sp>
          <p:nvSpPr>
            <p:cNvPr id="31"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7"/>
          <p:cNvGrpSpPr/>
          <p:nvPr/>
        </p:nvGrpSpPr>
        <p:grpSpPr>
          <a:xfrm>
            <a:off x="5532813" y="1339485"/>
            <a:ext cx="2687262" cy="862695"/>
            <a:chOff x="2412" y="3638"/>
            <a:chExt cx="3021" cy="924"/>
          </a:xfrm>
          <a:noFill/>
        </p:grpSpPr>
        <p:sp>
          <p:nvSpPr>
            <p:cNvPr id="34"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35"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6" name="Рисунок 35"/>
          <p:cNvPicPr>
            <a:picLocks noChangeAspect="1"/>
          </p:cNvPicPr>
          <p:nvPr/>
        </p:nvPicPr>
        <p:blipFill>
          <a:blip r:embed="rId1"/>
          <a:stretch>
            <a:fillRect/>
          </a:stretch>
        </p:blipFill>
        <p:spPr>
          <a:xfrm>
            <a:off x="4651457" y="2428632"/>
            <a:ext cx="1535983" cy="1417546"/>
          </a:xfrm>
          <a:prstGeom prst="rect">
            <a:avLst/>
          </a:prstGeom>
        </p:spPr>
      </p:pic>
      <p:sp>
        <p:nvSpPr>
          <p:cNvPr id="37" name="Прямоугольник: скругленные углы 36"/>
          <p:cNvSpPr/>
          <p:nvPr/>
        </p:nvSpPr>
        <p:spPr>
          <a:xfrm>
            <a:off x="4690757" y="3892541"/>
            <a:ext cx="1526540" cy="832367"/>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38" name="Text Box 5"/>
          <p:cNvSpPr txBox="1"/>
          <p:nvPr/>
        </p:nvSpPr>
        <p:spPr>
          <a:xfrm>
            <a:off x="4376028" y="5312434"/>
            <a:ext cx="3963670" cy="646331"/>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Self Introduction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2" name="Text Placeholder 11"/>
          <p:cNvSpPr>
            <a:spLocks noGrp="1"/>
          </p:cNvSpPr>
          <p:nvPr>
            <p:ph type="body" sz="quarter" idx="15"/>
          </p:nvPr>
        </p:nvSpPr>
        <p:spPr>
          <a:xfrm>
            <a:off x="441325" y="1111250"/>
            <a:ext cx="10799445" cy="4634865"/>
          </a:xfrm>
        </p:spPr>
        <p:txBody>
          <a:bodyPr>
            <a:noAutofit/>
          </a:bodyPr>
          <a:lstStyle/>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Core developer in Postgres Professional since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B.S. in Computer Science (Informatics and Computer Science), </a:t>
            </a:r>
            <a:br>
              <a:rPr lang="en-US" altLang="en-US" sz="2400" dirty="0">
                <a:solidFill>
                  <a:schemeClr val="tx1"/>
                </a:solidFill>
                <a:latin typeface="Roboto Light" panose="02000000000000000000" pitchFamily="2" charset="0"/>
                <a:ea typeface="Roboto Light" panose="02000000000000000000" pitchFamily="2" charset="0"/>
                <a:sym typeface="+mn-ea"/>
              </a:rPr>
            </a:br>
            <a:r>
              <a:rPr lang="en-US" altLang="en-US" sz="2400" dirty="0">
                <a:solidFill>
                  <a:schemeClr val="tx1"/>
                </a:solidFill>
                <a:latin typeface="Roboto Light" panose="02000000000000000000" pitchFamily="2" charset="0"/>
                <a:ea typeface="Roboto Light" panose="02000000000000000000" pitchFamily="2" charset="0"/>
                <a:sym typeface="+mn-ea"/>
              </a:rPr>
              <a:t>State Dubna University,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Certificate of advanced training “Big data analytics”,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Contributing to the PostgreSQL project since 2023</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OR to ANY transformation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Self-Join-Elimination</a:t>
            </a:r>
            <a:endParaRPr lang="en-US" altLang="en-US" dirty="0">
              <a:solidFill>
                <a:schemeClr val="tx1"/>
              </a:solidFill>
              <a:latin typeface="Roboto Medium" panose="02000000000000000000" pitchFamily="2" charset="0"/>
              <a:ea typeface="Roboto Medium" panose="02000000000000000000" pitchFamily="2" charset="0"/>
              <a:sym typeface="+mn-ea"/>
            </a:endParaRPr>
          </a:p>
          <a:p>
            <a:pPr marL="457200" lvl="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Designed extensions: </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AQO</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sr_plan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replaning</a:t>
            </a:r>
            <a:endParaRPr lang="en-US" altLang="en-US" dirty="0">
              <a:solidFill>
                <a:schemeClr val="accent1"/>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fld>
            <a:endParaRPr lang="ru-RU" dirty="0"/>
          </a:p>
        </p:txBody>
      </p:sp>
      <p:pic>
        <p:nvPicPr>
          <p:cNvPr id="5" name="Рисунок 4"/>
          <p:cNvPicPr>
            <a:picLocks noChangeAspect="1"/>
          </p:cNvPicPr>
          <p:nvPr/>
        </p:nvPicPr>
        <p:blipFill>
          <a:blip r:embed="rId1"/>
          <a:stretch>
            <a:fillRect/>
          </a:stretch>
        </p:blipFill>
        <p:spPr>
          <a:xfrm>
            <a:off x="8774322" y="3063196"/>
            <a:ext cx="2834611" cy="27370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Rounded Rectangular Callout 3"/>
          <p:cNvSpPr/>
          <p:nvPr/>
        </p:nvSpPr>
        <p:spPr>
          <a:xfrm>
            <a:off x="7433945" y="4657725"/>
            <a:ext cx="4135120" cy="1398270"/>
          </a:xfrm>
          <a:prstGeom prst="wedgeRoundRectCallout">
            <a:avLst>
              <a:gd name="adj1" fmla="val -51781"/>
              <a:gd name="adj2" fmla="val -68528"/>
              <a:gd name="adj3" fmla="val 16667"/>
            </a:avLst>
          </a:prstGeom>
          <a:gradFill flip="none" rotWithShape="1">
            <a:gsLst>
              <a:gs pos="0">
                <a:schemeClr val="bg1">
                  <a:lumMod val="95000"/>
                </a:schemeClr>
              </a:gs>
              <a:gs pos="46000">
                <a:schemeClr val="accent1">
                  <a:lumMod val="95000"/>
                  <a:lumOff val="5000"/>
                </a:schemeClr>
              </a:gs>
              <a:gs pos="100000">
                <a:schemeClr val="accent1">
                  <a:lumMod val="60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2400" dirty="0">
                <a:solidFill>
                  <a:schemeClr val="bg1"/>
                </a:solidFill>
                <a:latin typeface="Roboto Medium" panose="02000000000000000000" pitchFamily="2" charset="0"/>
                <a:ea typeface="Roboto Medium" panose="02000000000000000000" pitchFamily="2" charset="0"/>
              </a:rPr>
              <a:t>It is the main idea that AQO is based on!</a:t>
            </a:r>
            <a:endParaRPr lang="en-US" altLang="en-US" sz="2400" dirty="0">
              <a:solidFill>
                <a:schemeClr val="bg1"/>
              </a:solidFill>
              <a:latin typeface="Roboto Medium" panose="02000000000000000000" pitchFamily="2" charset="0"/>
              <a:ea typeface="Roboto Medium" panose="02000000000000000000" pitchFamily="2" charset="0"/>
            </a:endParaRPr>
          </a:p>
        </p:txBody>
      </p:sp>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algn="l">
              <a:buFont typeface="Arial" panose="02080604020202020204" pitchFamily="34" charset="0"/>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a:p>
            <a:pPr marL="342900" indent="-342900" algn="l">
              <a:buFont typeface="Arial" panose="02080604020202020204" pitchFamily="34" charset="0"/>
              <a:buChar char="•"/>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p:txBody>
      </p:sp>
      <p:sp>
        <p:nvSpPr>
          <p:cNvPr id="2" name="Text Box 1"/>
          <p:cNvSpPr txBox="1"/>
          <p:nvPr/>
        </p:nvSpPr>
        <p:spPr>
          <a:xfrm>
            <a:off x="554271" y="1230023"/>
            <a:ext cx="5489575" cy="17532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p:txBody>
      </p:sp>
      <p:sp>
        <p:nvSpPr>
          <p:cNvPr id="7" name="Rectangle 6"/>
          <p:cNvSpPr/>
          <p:nvPr/>
        </p:nvSpPr>
        <p:spPr>
          <a:xfrm>
            <a:off x="1573763" y="3180265"/>
            <a:ext cx="1584960" cy="49784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a:solidFill>
                  <a:schemeClr val="tx1"/>
                </a:solidFill>
                <a:latin typeface="Roboto Medium" panose="02000000000000000000" pitchFamily="2" charset="0"/>
                <a:ea typeface="Roboto Medium" panose="02000000000000000000" pitchFamily="2" charset="0"/>
              </a:rPr>
              <a:t>Nested</a:t>
            </a:r>
            <a:r>
              <a:rPr lang="en-US" altLang="en-US" sz="1400" b="1" dirty="0">
                <a:solidFill>
                  <a:schemeClr val="tx1"/>
                </a:solidFill>
                <a:latin typeface="Roboto Medium" panose="02000000000000000000" pitchFamily="2" charset="0"/>
                <a:ea typeface="Roboto Medium" panose="02000000000000000000" pitchFamily="2" charset="0"/>
              </a:rPr>
              <a:t> Loop</a:t>
            </a:r>
            <a:endParaRPr lang="en-US" altLang="en-US" sz="1400" b="1" dirty="0">
              <a:solidFill>
                <a:schemeClr val="tx1"/>
              </a:solidFill>
              <a:latin typeface="Roboto Medium" panose="02000000000000000000" pitchFamily="2" charset="0"/>
              <a:ea typeface="Roboto Medium" panose="02000000000000000000" pitchFamily="2" charset="0"/>
            </a:endParaRPr>
          </a:p>
        </p:txBody>
      </p:sp>
      <p:sp>
        <p:nvSpPr>
          <p:cNvPr id="8" name="Rectangle 7"/>
          <p:cNvSpPr/>
          <p:nvPr/>
        </p:nvSpPr>
        <p:spPr>
          <a:xfrm>
            <a:off x="948923" y="3938455"/>
            <a:ext cx="13716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a:solidFill>
                  <a:schemeClr val="tx1"/>
                </a:solidFill>
                <a:latin typeface="Roboto Medium" panose="02000000000000000000" pitchFamily="2" charset="0"/>
                <a:ea typeface="Roboto Medium" panose="02000000000000000000" pitchFamily="2" charset="0"/>
              </a:rPr>
              <a:t>SeqScan t1</a:t>
            </a:r>
            <a:endParaRPr lang="en-US" altLang="en-US" sz="1400">
              <a:solidFill>
                <a:schemeClr val="tx1"/>
              </a:solidFill>
              <a:latin typeface="Roboto Medium" panose="02000000000000000000" pitchFamily="2" charset="0"/>
              <a:ea typeface="Roboto Medium" panose="02000000000000000000" pitchFamily="2" charset="0"/>
            </a:endParaRPr>
          </a:p>
        </p:txBody>
      </p:sp>
      <p:sp>
        <p:nvSpPr>
          <p:cNvPr id="9" name="Rectangle 8"/>
          <p:cNvSpPr/>
          <p:nvPr/>
        </p:nvSpPr>
        <p:spPr>
          <a:xfrm>
            <a:off x="2471653" y="3938455"/>
            <a:ext cx="13716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rPr>
              <a:t>SeqScan</a:t>
            </a:r>
            <a:r>
              <a:rPr lang="en-US" altLang="en-US" sz="1400" dirty="0">
                <a:solidFill>
                  <a:schemeClr val="tx1"/>
                </a:solidFill>
                <a:latin typeface="Roboto Medium" panose="02000000000000000000" pitchFamily="2" charset="0"/>
                <a:ea typeface="Roboto Medium" panose="02000000000000000000" pitchFamily="2" charset="0"/>
              </a:rPr>
              <a:t> t2</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0" name="Rectangular Callout 9"/>
          <p:cNvSpPr/>
          <p:nvPr/>
        </p:nvSpPr>
        <p:spPr>
          <a:xfrm>
            <a:off x="3567663" y="4669975"/>
            <a:ext cx="2411730" cy="548640"/>
          </a:xfrm>
          <a:prstGeom prst="wedgeRectCallout">
            <a:avLst>
              <a:gd name="adj1" fmla="val -61043"/>
              <a:gd name="adj2" fmla="val -1090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sym typeface="+mn-ea"/>
              </a:rPr>
              <a:t>relid</a:t>
            </a:r>
            <a:r>
              <a:rPr lang="en-US" altLang="en-US" sz="1400" dirty="0">
                <a:solidFill>
                  <a:schemeClr val="tx1"/>
                </a:solidFill>
                <a:latin typeface="Roboto Medium" panose="02000000000000000000" pitchFamily="2" charset="0"/>
                <a:ea typeface="Roboto Medium" panose="02000000000000000000" pitchFamily="2" charset="0"/>
                <a:sym typeface="+mn-ea"/>
              </a:rPr>
              <a:t> = 2, clause: c&gt;2</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sym typeface="+mn-ea"/>
              </a:rPr>
              <a:t>selectivity: { 0.33 }</a:t>
            </a:r>
            <a:endParaRPr lang="en-US" altLang="en-US" sz="1400" dirty="0">
              <a:solidFill>
                <a:schemeClr val="tx1"/>
              </a:solidFill>
              <a:latin typeface="Roboto Medium" panose="02000000000000000000" pitchFamily="2" charset="0"/>
              <a:ea typeface="Roboto Medium" panose="02000000000000000000" pitchFamily="2" charset="0"/>
              <a:sym typeface="+mn-ea"/>
            </a:endParaRPr>
          </a:p>
        </p:txBody>
      </p:sp>
      <p:sp>
        <p:nvSpPr>
          <p:cNvPr id="11" name="Rectangular Callout 10"/>
          <p:cNvSpPr/>
          <p:nvPr/>
        </p:nvSpPr>
        <p:spPr>
          <a:xfrm>
            <a:off x="947653" y="4669975"/>
            <a:ext cx="2487930" cy="548640"/>
          </a:xfrm>
          <a:prstGeom prst="wedgeRectCallout">
            <a:avLst>
              <a:gd name="adj1" fmla="val -31396"/>
              <a:gd name="adj2" fmla="val -1064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a:t>
            </a:r>
            <a:r>
              <a:rPr lang="en-US" altLang="en-US" sz="1400" dirty="0">
                <a:solidFill>
                  <a:schemeClr val="tx1"/>
                </a:solidFill>
                <a:latin typeface="Roboto Medium" panose="02000000000000000000" pitchFamily="2" charset="0"/>
                <a:ea typeface="Roboto Medium" panose="02000000000000000000" pitchFamily="2" charset="0"/>
              </a:rPr>
              <a:t> = 1, clause: t = '1'</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rPr>
              <a:t>selectivity: { 0.005 }</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2" name="Rectangular Callout 11"/>
          <p:cNvSpPr/>
          <p:nvPr/>
        </p:nvSpPr>
        <p:spPr>
          <a:xfrm>
            <a:off x="3299058" y="3074220"/>
            <a:ext cx="3634105" cy="723900"/>
          </a:xfrm>
          <a:prstGeom prst="wedgeRectCallout">
            <a:avLst>
              <a:gd name="adj1" fmla="val -56558"/>
              <a:gd name="adj2" fmla="val -57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relids</a:t>
            </a: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 = {1,2}</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a:p>
            <a:pPr algn="ct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selectivity: </a:t>
            </a:r>
            <a:b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b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{0.33, 0.005, 0.005 }</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p:txBody>
      </p:sp>
      <p:cxnSp>
        <p:nvCxnSpPr>
          <p:cNvPr id="13" name="Elbow Connector 12"/>
          <p:cNvCxnSpPr>
            <a:stCxn id="7" idx="2"/>
            <a:endCxn id="8" idx="0"/>
          </p:cNvCxnSpPr>
          <p:nvPr/>
        </p:nvCxnSpPr>
        <p:spPr>
          <a:xfrm rot="5400000">
            <a:off x="1870308" y="3442520"/>
            <a:ext cx="260350" cy="73152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9" idx="0"/>
          </p:cNvCxnSpPr>
          <p:nvPr/>
        </p:nvCxnSpPr>
        <p:spPr>
          <a:xfrm rot="16200000" flipH="1">
            <a:off x="2631673" y="3412675"/>
            <a:ext cx="260350" cy="79121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b="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p:txBody>
      </p:sp>
      <p:sp>
        <p:nvSpPr>
          <p:cNvPr id="2" name="Text Box 1"/>
          <p:cNvSpPr txBox="1"/>
          <p:nvPr/>
        </p:nvSpPr>
        <p:spPr>
          <a:xfrm>
            <a:off x="606425" y="1459572"/>
            <a:ext cx="5489575" cy="35693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a:p>
            <a:pPr algn="ctr"/>
            <a:r>
              <a:rPr lang="en-US" altLang="en-US" sz="2800" dirty="0">
                <a:solidFill>
                  <a:schemeClr val="tx1"/>
                </a:solidFill>
                <a:latin typeface="Roboto Light" panose="02000000000000000000" pitchFamily="2" charset="0"/>
                <a:ea typeface="Roboto Light" panose="02000000000000000000" pitchFamily="2" charset="0"/>
              </a:rPr>
              <a:t>=</a:t>
            </a:r>
            <a:endParaRPr lang="en-US" altLang="en-US" dirty="0">
              <a:solidFill>
                <a:schemeClr val="tx1"/>
              </a:solidFill>
              <a:latin typeface="Roboto Light" panose="02000000000000000000" pitchFamily="2" charset="0"/>
              <a:ea typeface="Roboto Light" panose="02000000000000000000" pitchFamily="2" charset="0"/>
            </a:endParaRPr>
          </a:p>
          <a:p>
            <a:pPr algn="l"/>
            <a:r>
              <a:rPr lang="en-US" dirty="0">
                <a:solidFill>
                  <a:schemeClr val="tx1"/>
                </a:solidFill>
                <a:latin typeface="Roboto Light" panose="02000000000000000000" pitchFamily="2" charset="0"/>
                <a:ea typeface="Roboto Light" panose="02000000000000000000" pitchFamily="2" charset="0"/>
                <a:sym typeface="+mn-ea"/>
              </a:rPr>
              <a:t>explain analyze </a:t>
            </a:r>
            <a:r>
              <a:rPr lang="en-US" altLang="en-US" dirty="0">
                <a:solidFill>
                  <a:schemeClr val="tx1"/>
                </a:solidFill>
                <a:latin typeface="Roboto Light" panose="02000000000000000000" pitchFamily="2" charset="0"/>
                <a:ea typeface="Roboto Light" panose="02000000000000000000" pitchFamily="2" charset="0"/>
                <a:sym typeface="+mn-ea"/>
              </a:rPr>
              <a:t>SELECT</a:t>
            </a:r>
            <a:r>
              <a:rPr lang="en-US" dirty="0">
                <a:solidFill>
                  <a:schemeClr val="tx1"/>
                </a:solidFill>
                <a:latin typeface="Roboto Light" panose="02000000000000000000" pitchFamily="2" charset="0"/>
                <a:ea typeface="Roboto Light" panose="02000000000000000000" pitchFamily="2" charset="0"/>
                <a:sym typeface="+mn-ea"/>
              </a:rPr>
              <a:t> *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FROM</a:t>
            </a:r>
            <a:r>
              <a:rPr lang="en-US" dirty="0">
                <a:solidFill>
                  <a:schemeClr val="tx1"/>
                </a:solidFill>
                <a:latin typeface="Roboto Light" panose="02000000000000000000" pitchFamily="2" charset="0"/>
                <a:ea typeface="Roboto Light" panose="02000000000000000000" pitchFamily="2" charset="0"/>
                <a:sym typeface="+mn-ea"/>
              </a:rPr>
              <a:t> t1, t2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WHERE</a:t>
            </a:r>
            <a:r>
              <a:rPr lang="en-US" dirty="0">
                <a:solidFill>
                  <a:schemeClr val="tx1"/>
                </a:solidFill>
                <a:latin typeface="Roboto Light" panose="02000000000000000000" pitchFamily="2" charset="0"/>
                <a:ea typeface="Roboto Light" panose="02000000000000000000" pitchFamily="2" charset="0"/>
                <a:sym typeface="+mn-ea"/>
              </a:rPr>
              <a:t> t1.x = t2.y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t1.t = '</a:t>
            </a:r>
            <a:r>
              <a:rPr lang="en-US" altLang="en-US" dirty="0">
                <a:solidFill>
                  <a:schemeClr val="tx1"/>
                </a:solidFill>
                <a:latin typeface="Roboto Light" panose="02000000000000000000" pitchFamily="2" charset="0"/>
                <a:ea typeface="Roboto Light" panose="02000000000000000000" pitchFamily="2" charset="0"/>
                <a:sym typeface="+mn-ea"/>
              </a:rPr>
              <a:t>3</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t2.c </a:t>
            </a:r>
            <a:r>
              <a:rPr lang="en-US" altLang="en-US" dirty="0">
                <a:solidFill>
                  <a:schemeClr val="tx1"/>
                </a:solidFill>
                <a:latin typeface="Roboto Light" panose="02000000000000000000" pitchFamily="2" charset="0"/>
                <a:ea typeface="Roboto Light" panose="02000000000000000000" pitchFamily="2" charset="0"/>
                <a:sym typeface="+mn-ea"/>
              </a:rPr>
              <a:t>&gt;</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5</a:t>
            </a:r>
            <a:r>
              <a:rPr lang="en-US" dirty="0">
                <a:solidFill>
                  <a:schemeClr val="tx1"/>
                </a:solidFill>
                <a:latin typeface="Roboto Light" panose="02000000000000000000" pitchFamily="2" charset="0"/>
                <a:ea typeface="Roboto Light" panose="02000000000000000000" pitchFamily="2" charset="0"/>
                <a:sym typeface="+mn-ea"/>
              </a:rPr>
              <a:t>;</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accent1"/>
                </a:solidFill>
                <a:latin typeface="Roboto Light" panose="02000000000000000000" pitchFamily="2" charset="0"/>
                <a:ea typeface="Roboto Light" panose="02000000000000000000" pitchFamily="2" charset="0"/>
                <a:sym typeface="+mn-ea"/>
              </a:rPr>
              <a:t>are </a:t>
            </a:r>
            <a:r>
              <a:rPr 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Slide Number Placeholder 6"/>
          <p:cNvSpPr txBox="1"/>
          <p:nvPr/>
        </p:nvSpPr>
        <p:spPr>
          <a:xfrm>
            <a:off x="4944110" y="3153443"/>
            <a:ext cx="266559" cy="192338"/>
          </a:xfrm>
          <a:prstGeom prst="rect">
            <a:avLst/>
          </a:prstGeom>
        </p:spPr>
        <p:txBody>
          <a:bodyPr vert="horz" lIns="0" tIns="0" rIns="0" bIns="0" rtlCol="0" anchor="b">
            <a:scene3d>
              <a:camera prst="orthographicFront"/>
              <a:lightRig rig="threePt" dir="t"/>
            </a:scene3d>
          </a:bodyPr>
          <a:lstStyle>
            <a:defPPr>
              <a:defRPr lang="ru-RU"/>
            </a:defPPr>
            <a:lvl1pPr marL="0" algn="r" defTabSz="914400" rtl="0" eaLnBrk="1" latinLnBrk="0" hangingPunct="1">
              <a:defRPr sz="1800" b="0" i="0" kern="1200">
                <a:solidFill>
                  <a:schemeClr val="tx1"/>
                </a:solidFill>
                <a:effectLst>
                  <a:outerShdw blurRad="38100" dist="19050" dir="2700000" algn="tl" rotWithShape="0">
                    <a:schemeClr val="dk1">
                      <a:alpha val="40000"/>
                    </a:schemeClr>
                  </a:outerShdw>
                </a:effectLst>
                <a:latin typeface="GILROY-MEDIUM"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effectLst/>
                <a:latin typeface="Roboto Medium" panose="02000000000000000000" pitchFamily="2" charset="0"/>
                <a:ea typeface="Roboto Medium" panose="02000000000000000000" pitchFamily="2" charset="0"/>
              </a:rPr>
              <a:t>w3</a:t>
            </a:r>
            <a:endParaRPr lang="ru-RU" sz="1400" dirty="0">
              <a:effectLst/>
              <a:latin typeface="Roboto Medium" panose="02000000000000000000" pitchFamily="2" charset="0"/>
              <a:ea typeface="Roboto Medium" panose="02000000000000000000" pitchFamily="2" charset="0"/>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22" name="Рисунок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60" y="-508453"/>
            <a:ext cx="6858000"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latin typeface="Roboto Light" panose="02000000000000000000" pitchFamily="2" charset="0"/>
                <a:ea typeface="Roboto Light" panose="02000000000000000000" pitchFamily="2" charset="0"/>
                <a:sym typeface="+mn-ea"/>
              </a:rPr>
              <a:t>are </a:t>
            </a:r>
            <a:r>
              <a:rPr lang="en-US" sz="2000" b="0" dirty="0" err="1">
                <a:solidFill>
                  <a:schemeClr val="tx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2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 y="-451485"/>
            <a:ext cx="68580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 y="-451485"/>
            <a:ext cx="6858000" cy="6858000"/>
          </a:xfrm>
          <a:prstGeom prst="rect">
            <a:avLst/>
          </a:prstGeom>
        </p:spPr>
      </p:pic>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effectLst/>
                <a:latin typeface="Roboto Light" panose="02000000000000000000" pitchFamily="2" charset="0"/>
                <a:ea typeface="Roboto Light" panose="02000000000000000000" pitchFamily="2" charset="0"/>
                <a:sym typeface="+mn-ea"/>
              </a:rPr>
              <a:t>are </a:t>
            </a:r>
            <a:r>
              <a:rPr 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effectLst/>
                <a:latin typeface="Roboto Light" panose="02000000000000000000" pitchFamily="2" charset="0"/>
                <a:ea typeface="Roboto Light" panose="02000000000000000000" pitchFamily="2" charset="0"/>
              </a:rPr>
              <a:t>Define the number of rows as a weighted average of the cardinalities of </a:t>
            </a:r>
            <a:r>
              <a:rPr lang="en-US" altLang="en-US" sz="2000" b="0" dirty="0" err="1">
                <a:solidFill>
                  <a:schemeClr val="accent1"/>
                </a:solidFill>
                <a:effectLst/>
                <a:latin typeface="Roboto Light" panose="02000000000000000000" pitchFamily="2" charset="0"/>
                <a:ea typeface="Roboto Light" panose="02000000000000000000" pitchFamily="2" charset="0"/>
              </a:rPr>
              <a:t>neighbours</a:t>
            </a:r>
            <a:endParaRPr lang="en-US" altLang="en-US" sz="2000" b="0" dirty="0">
              <a:solidFill>
                <a:schemeClr val="tx1"/>
              </a:solidFill>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endParaRPr>
          </a:p>
          <a:p>
            <a:pPr marL="342900" indent="-342900" algn="l">
              <a:buFont typeface="Arial" panose="02080604020202020204" pitchFamily="34" charset="0"/>
              <a:buChar char="•"/>
            </a:pPr>
            <a:endParaRPr lang="en-US" altLang="en-US" sz="2000" dirty="0">
              <a:solidFill>
                <a:schemeClr val="tx1"/>
              </a:solidFill>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13" name="Picture 12" descr="photo1716893253"/>
          <p:cNvPicPr>
            <a:picLocks noChangeAspect="1"/>
          </p:cNvPicPr>
          <p:nvPr/>
        </p:nvPicPr>
        <p:blipFill>
          <a:blip r:embed="rId2"/>
          <a:stretch>
            <a:fillRect/>
          </a:stretch>
        </p:blipFill>
        <p:spPr>
          <a:xfrm>
            <a:off x="751205" y="4658360"/>
            <a:ext cx="5511165" cy="13576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2"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accent1"/>
                </a:solidFill>
                <a:latin typeface="Roboto Medium" panose="02000000000000000000" pitchFamily="2" charset="0"/>
                <a:ea typeface="Roboto Medium" panose="02000000000000000000" pitchFamily="2" charset="0"/>
              </a:rPr>
              <a:t>Using </a:t>
            </a:r>
            <a:r>
              <a:rPr lang="en-US" altLang="en-US" sz="2800" dirty="0">
                <a:solidFill>
                  <a:schemeClr val="accent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accent1"/>
                </a:solidFill>
                <a:latin typeface="Roboto Medium" panose="02000000000000000000" pitchFamily="2" charset="0"/>
                <a:ea typeface="Roboto Medium" panose="02000000000000000000" pitchFamily="2" charset="0"/>
                <a:sym typeface="+mn-ea"/>
              </a:rPr>
              <a:t>Neighbours</a:t>
            </a:r>
            <a:r>
              <a:rPr lang="en-US" altLang="en-US" sz="2800" dirty="0">
                <a:solidFill>
                  <a:schemeClr val="accent1"/>
                </a:solidFill>
                <a:latin typeface="Roboto Medium" panose="02000000000000000000" pitchFamily="2" charset="0"/>
                <a:ea typeface="Roboto Medium" panose="02000000000000000000" pitchFamily="2" charset="0"/>
                <a:sym typeface="+mn-ea"/>
              </a:rPr>
              <a:t> method</a:t>
            </a:r>
            <a:endParaRPr lang="en-US" altLang="en-US" sz="2800" dirty="0">
              <a:solidFill>
                <a:schemeClr val="accent1"/>
              </a:solidFill>
              <a:latin typeface="Roboto Medium" panose="02000000000000000000" pitchFamily="2" charset="0"/>
              <a:ea typeface="Roboto Medium"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algn="just"/>
            <a:r>
              <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to the train set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 of queries)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tries</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to predict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cardinality</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for a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node</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algn="just"/>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Placeholder 3"/>
          <p:cNvSpPr>
            <a:spLocks noGrp="1"/>
          </p:cNvSpPr>
          <p:nvPr/>
        </p:nvSpPr>
        <p:spPr>
          <a:xfrm>
            <a:off x="644358" y="2155775"/>
            <a:ext cx="11755755" cy="3592195"/>
          </a:xfrm>
          <a:prstGeom prst="rect">
            <a:avLst/>
          </a:prstGeom>
          <a:effectLst/>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Math for learning:</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Loss function - evaluate the discrepancy between predicted and actual rows</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Stochastic gradient optimizes data in the train set</a:t>
            </a:r>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1"/>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autotunning</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AQO</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1"/>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2"/>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40" name="Text Box 10"/>
          <p:cNvSpPr txBox="1"/>
          <p:nvPr/>
        </p:nvSpPr>
        <p:spPr>
          <a:xfrm>
            <a:off x="2006850" y="4734173"/>
            <a:ext cx="10171430" cy="1198880"/>
          </a:xfrm>
          <a:prstGeom prst="rect">
            <a:avLst/>
          </a:prstGeom>
          <a:noFill/>
          <a:effectLst>
            <a:glow rad="127000">
              <a:srgbClr val="C00000"/>
            </a:glow>
          </a:effectLst>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latin typeface="Roboto Light" panose="02000000000000000000" pitchFamily="2" charset="0"/>
                <a:ea typeface="Roboto Light" panose="02000000000000000000" pitchFamily="2" charset="0"/>
                <a:sym typeface="+mn-ea"/>
              </a:rPr>
              <a:t>It stores information about execution and planning time, cardinality error between predicted and actual number of rows - everything gathered with AQO </a:t>
            </a:r>
            <a:r>
              <a:rPr lang="en-US" sz="2400" dirty="0">
                <a:solidFill>
                  <a:schemeClr val="accent1"/>
                </a:solidFill>
                <a:latin typeface="Roboto Light" panose="02000000000000000000" pitchFamily="2" charset="0"/>
                <a:ea typeface="Roboto Light" panose="02000000000000000000" pitchFamily="2" charset="0"/>
                <a:sym typeface="+mn-ea"/>
              </a:rPr>
              <a:t>and </a:t>
            </a:r>
            <a:r>
              <a:rPr lang="en-US" altLang="en-US" sz="2400" dirty="0">
                <a:solidFill>
                  <a:schemeClr val="accent1"/>
                </a:solidFill>
                <a:latin typeface="Roboto Light" panose="02000000000000000000" pitchFamily="2" charset="0"/>
                <a:ea typeface="Roboto Light" panose="02000000000000000000" pitchFamily="2" charset="0"/>
                <a:sym typeface="+mn-ea"/>
              </a:rPr>
              <a:t> without AQO</a:t>
            </a:r>
            <a:endParaRPr lang="en-US" altLang="en-US" sz="2400" dirty="0">
              <a:solidFill>
                <a:schemeClr val="accent1"/>
              </a:solidFill>
              <a:latin typeface="Roboto Light" panose="02000000000000000000" pitchFamily="2" charset="0"/>
              <a:ea typeface="Roboto Light" panose="02000000000000000000" pitchFamily="2" charset="0"/>
              <a:cs typeface="Gilroy" pitchFamily="2" charset="0"/>
              <a:sym typeface="+mn-ea"/>
            </a:endParaRPr>
          </a:p>
        </p:txBody>
      </p:sp>
      <p:pic>
        <p:nvPicPr>
          <p:cNvPr id="42" name="Рисунок 41"/>
          <p:cNvPicPr>
            <a:picLocks noChangeAspect="1"/>
          </p:cNvPicPr>
          <p:nvPr/>
        </p:nvPicPr>
        <p:blipFill>
          <a:blip r:embed="rId4"/>
          <a:stretch>
            <a:fillRect/>
          </a:stretch>
        </p:blipFill>
        <p:spPr>
          <a:xfrm>
            <a:off x="689705" y="4745804"/>
            <a:ext cx="1051079" cy="980454"/>
          </a:xfrm>
          <a:prstGeom prst="rect">
            <a:avLst/>
          </a:prstGeom>
        </p:spPr>
      </p:pic>
      <p:sp>
        <p:nvSpPr>
          <p:cNvPr id="43" name="Text Box 7"/>
          <p:cNvSpPr txBox="1"/>
          <p:nvPr/>
        </p:nvSpPr>
        <p:spPr>
          <a:xfrm>
            <a:off x="679546" y="5644959"/>
            <a:ext cx="1651802" cy="584775"/>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Execution statistics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Optimizer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0063" y="400212"/>
            <a:ext cx="10441454" cy="5794354"/>
          </a:xfrm>
          <a:prstGeom prst="rect">
            <a:avLst/>
          </a:prstGeom>
        </p:spPr>
      </p:pic>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533" y="903018"/>
            <a:ext cx="10388608" cy="5765027"/>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2485" y="1088390"/>
            <a:ext cx="10368915" cy="5761355"/>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117" y="454295"/>
            <a:ext cx="10720865" cy="5949409"/>
          </a:xfrm>
          <a:prstGeom prst="rect">
            <a:avLst/>
          </a:prstGeom>
        </p:spPr>
      </p:pic>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120" y="245745"/>
            <a:ext cx="10727055" cy="597598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8387" y="376521"/>
            <a:ext cx="10731816" cy="5955486"/>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2510" y="222250"/>
            <a:ext cx="10730865" cy="597154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043305" y="293370"/>
            <a:ext cx="10730865" cy="598932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3320" y="313055"/>
            <a:ext cx="10738485" cy="598995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228725" y="451485"/>
            <a:ext cx="10729595" cy="597090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12"/>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set_baserel_size_estimates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set_joinrel_size_estimates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set_foreign_rows_estimate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get_parameterized_baserel_size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get_parameterized_joinrel_size</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cxnSp>
        <p:nvCxnSpPr>
          <p:cNvPr id="8" name="Curved Connector 7"/>
          <p:cNvCxnSpPr>
            <a:stCxn id="10" idx="1"/>
          </p:cNvCxnSpPr>
          <p:nvPr/>
        </p:nvCxnSpPr>
        <p:spPr>
          <a:xfrm rot="10800000">
            <a:off x="5474970" y="2955925"/>
            <a:ext cx="600075" cy="422910"/>
          </a:xfrm>
          <a:prstGeom prst="curvedConnector3">
            <a:avLst>
              <a:gd name="adj1" fmla="val 49947"/>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91160" y="970915"/>
            <a:ext cx="5083810" cy="2920365"/>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6075045" y="3056255"/>
            <a:ext cx="5403850" cy="645160"/>
          </a:xfrm>
          <a:prstGeom prst="rect">
            <a:avLst/>
          </a:prstGeom>
          <a:noFill/>
          <a:ln w="38100">
            <a:solidFill>
              <a:schemeClr val="tx1"/>
            </a:solidFill>
          </a:ln>
        </p:spPr>
        <p:txBody>
          <a:bodyPr vert="horz" wrap="square" rtlCol="0">
            <a:spAutoFit/>
          </a:bodyPr>
          <a:lstStyle/>
          <a:p>
            <a:pPr algn="ctr"/>
            <a:r>
              <a:rPr lang="en-US">
                <a:solidFill>
                  <a:schemeClr val="tx1"/>
                </a:solidFill>
                <a:effectLst/>
                <a:latin typeface="Roboto Light" panose="02000000000000000000" pitchFamily="2" charset="0"/>
                <a:cs typeface="Roboto Light" panose="02000000000000000000" pitchFamily="2" charset="0"/>
                <a:sym typeface="+mn-ea"/>
              </a:rPr>
              <a:t>transmit </a:t>
            </a:r>
            <a:r>
              <a:rPr lang="en-US" altLang="en-US">
                <a:solidFill>
                  <a:schemeClr val="tx1"/>
                </a:solidFill>
                <a:effectLst/>
                <a:latin typeface="Roboto Light" panose="02000000000000000000" pitchFamily="2" charset="0"/>
                <a:cs typeface="Roboto Light" panose="02000000000000000000" pitchFamily="2" charset="0"/>
                <a:sym typeface="+mn-ea"/>
              </a:rPr>
              <a:t>cardinality</a:t>
            </a:r>
            <a:r>
              <a:rPr lang="en-US" altLang="en-US">
                <a:solidFill>
                  <a:schemeClr val="tx1"/>
                </a:solidFill>
                <a:effectLst/>
                <a:latin typeface="Roboto Light" panose="02000000000000000000" pitchFamily="2" charset="0"/>
                <a:cs typeface="Roboto Light" panose="02000000000000000000" pitchFamily="2" charset="0"/>
              </a:rPr>
              <a:t> information from the optimizer to the AQO and vice versa</a:t>
            </a:r>
            <a:endParaRPr lang="en-US" altLang="en-US">
              <a:solidFill>
                <a:schemeClr val="tx1"/>
              </a:solidFill>
              <a:effectLst/>
              <a:latin typeface="Roboto Light" panose="02000000000000000000" pitchFamily="2" charset="0"/>
              <a:cs typeface="Roboto Light" panose="02000000000000000000" pitchFamily="2"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ExplainOnePlan</a:t>
            </a:r>
            <a:r>
              <a:rPr lang="en-US" sz="2000"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 – visualization</a:t>
            </a:r>
            <a:endParaRPr lang="en-US" sz="2000" b="0" dirty="0">
              <a:ln/>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cxnSp>
        <p:nvCxnSpPr>
          <p:cNvPr id="8" name="Curved Connector 7"/>
          <p:cNvCxnSpPr>
            <a:stCxn id="10" idx="1"/>
            <a:endCxn id="9" idx="1"/>
          </p:cNvCxnSpPr>
          <p:nvPr/>
        </p:nvCxnSpPr>
        <p:spPr>
          <a:xfrm rot="10800000" flipH="1">
            <a:off x="6075045" y="2027555"/>
            <a:ext cx="302895" cy="1351280"/>
          </a:xfrm>
          <a:prstGeom prst="curvedConnector3">
            <a:avLst>
              <a:gd name="adj1" fmla="val -7861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377940" y="1821815"/>
            <a:ext cx="5083810" cy="410845"/>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6075045" y="3056255"/>
            <a:ext cx="5403850" cy="645160"/>
          </a:xfrm>
          <a:prstGeom prst="rect">
            <a:avLst/>
          </a:prstGeom>
          <a:noFill/>
          <a:ln w="38100">
            <a:solidFill>
              <a:schemeClr val="tx1"/>
            </a:solidFill>
          </a:ln>
        </p:spPr>
        <p:txBody>
          <a:bodyPr vert="horz" wrap="square" rtlCol="0">
            <a:spAutoFit/>
          </a:bodyPr>
          <a:lstStyle/>
          <a:p>
            <a:pPr algn="ctr"/>
            <a:r>
              <a:rPr lang="en-US" altLang="en-US">
                <a:solidFill>
                  <a:schemeClr val="tx1"/>
                </a:solidFill>
                <a:effectLst/>
                <a:latin typeface="Roboto Light" panose="02000000000000000000" pitchFamily="2" charset="0"/>
                <a:cs typeface="Roboto Light" panose="02000000000000000000" pitchFamily="2" charset="0"/>
                <a:sym typeface="+mn-ea"/>
              </a:rPr>
              <a:t>visualize debugging information about the Query plan with the AQO</a:t>
            </a:r>
            <a:endParaRPr lang="en-US" altLang="en-US">
              <a:solidFill>
                <a:schemeClr val="tx1"/>
              </a:solidFill>
              <a:effectLst/>
              <a:latin typeface="Roboto Light" panose="02000000000000000000" pitchFamily="2" charset="0"/>
              <a:cs typeface="Roboto Light" panose="02000000000000000000" pitchFamily="2" charset="0"/>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090207" y="2859741"/>
            <a:ext cx="6011585" cy="1397098"/>
          </a:xfrm>
        </p:spPr>
        <p:txBody>
          <a:bodyPr>
            <a:normAutofit fontScale="97500"/>
            <a:scene3d>
              <a:camera prst="orthographicFront"/>
              <a:lightRig rig="threePt" dir="t"/>
            </a:scene3d>
          </a:bodyPr>
          <a:lstStyle/>
          <a:p>
            <a:r>
              <a:rPr lang="en-US" altLang="en-US" dirty="0">
                <a:solidFill>
                  <a:schemeClr val="bg1"/>
                </a:solidFill>
                <a:effectLst/>
                <a:latin typeface="Roboto Medium" panose="02000000000000000000" pitchFamily="2" charset="0"/>
                <a:ea typeface="Roboto Medium" panose="02000000000000000000" pitchFamily="2" charset="0"/>
              </a:rPr>
              <a:t>Problems &amp; features</a:t>
            </a:r>
            <a:endParaRPr lang="en-US" altLang="en-US"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6"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3. Examples</a:t>
            </a:r>
            <a:endParaRPr lang="en-US" altLang="en-US" b="0" dirty="0">
              <a:solidFill>
                <a:schemeClr val="tx1"/>
              </a:solidFill>
              <a:latin typeface="Roboto Light" panose="02000000000000000000" pitchFamily="2" charset="0"/>
              <a:ea typeface="Roboto Light" panose="02000000000000000000"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on them</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itle 3"/>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on them</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Прямоугольник: скругленные углы 2"/>
          <p:cNvSpPr/>
          <p:nvPr/>
        </p:nvSpPr>
        <p:spPr>
          <a:xfrm>
            <a:off x="3373499" y="4320730"/>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In progress…</a:t>
            </a:r>
            <a:endParaRPr lang="ru-RU" sz="2400" dirty="0">
              <a:latin typeface="Roboto Light" panose="02000000000000000000" pitchFamily="2" charset="0"/>
              <a:ea typeface="Roboto Light" panose="02000000000000000000" pitchFamily="2" charset="0"/>
            </a:endParaRPr>
          </a:p>
        </p:txBody>
      </p:sp>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225" y="420654"/>
            <a:ext cx="11600130" cy="6437346"/>
          </a:xfrm>
          <a:prstGeom prst="rect">
            <a:avLst/>
          </a:prstGeom>
        </p:spPr>
      </p:pic>
      <p:sp>
        <p:nvSpPr>
          <p:cNvPr id="5" name="Title 4"/>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Box 16"/>
          <p:cNvSpPr txBox="1"/>
          <p:nvPr/>
        </p:nvSpPr>
        <p:spPr>
          <a:xfrm>
            <a:off x="760095" y="6242438"/>
            <a:ext cx="4752975" cy="460375"/>
          </a:xfrm>
          <a:prstGeom prst="rect">
            <a:avLst/>
          </a:prstGeom>
          <a:noFill/>
        </p:spPr>
        <p:txBody>
          <a:bodyPr wrap="square" rtlCol="0">
            <a:spAutoFit/>
            <a:scene3d>
              <a:camera prst="orthographicFront"/>
              <a:lightRig rig="threePt" dir="t"/>
            </a:scene3d>
          </a:bodyPr>
          <a:lstStyle/>
          <a:p>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76645" y="6226916"/>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4867" y="-147011"/>
            <a:ext cx="11600130" cy="6524895"/>
          </a:xfrm>
          <a:prstGeom prst="rect">
            <a:avLst/>
          </a:prstGeom>
        </p:spPr>
      </p:pic>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760095" y="6241644"/>
            <a:ext cx="4752975" cy="460375"/>
          </a:xfrm>
          <a:prstGeom prst="rect">
            <a:avLst/>
          </a:prstGeom>
          <a:noFill/>
        </p:spPr>
        <p:txBody>
          <a:bodyPr wrap="square" rtlCol="0">
            <a:spAutoFit/>
            <a:scene3d>
              <a:camera prst="orthographicFront"/>
              <a:lightRig rig="threePt" dir="t"/>
            </a:scene3d>
          </a:bodyPr>
          <a:lstStyle/>
          <a:p>
            <a:r>
              <a:rPr lang="en-US" altLang="en-US" sz="240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19"/>
          <p:cNvSpPr txBox="1"/>
          <p:nvPr/>
        </p:nvSpPr>
        <p:spPr>
          <a:xfrm>
            <a:off x="6176645" y="6209842"/>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9" name="Text Box 18"/>
          <p:cNvSpPr txBox="1"/>
          <p:nvPr/>
        </p:nvSpPr>
        <p:spPr>
          <a:xfrm>
            <a:off x="760095" y="6241644"/>
            <a:ext cx="4752975" cy="460375"/>
          </a:xfrm>
          <a:prstGeom prst="rect">
            <a:avLst/>
          </a:prstGeom>
          <a:noFill/>
        </p:spPr>
        <p:txBody>
          <a:bodyPr wrap="square" rtlCol="0">
            <a:spAutoFit/>
            <a:scene3d>
              <a:camera prst="orthographicFront"/>
              <a:lightRig rig="threePt" dir="t"/>
            </a:scene3d>
          </a:bodyPr>
          <a:lstStyle/>
          <a:p>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19"/>
          <p:cNvSpPr txBox="1"/>
          <p:nvPr/>
        </p:nvSpPr>
        <p:spPr>
          <a:xfrm>
            <a:off x="6176645" y="6209842"/>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pic>
        <p:nvPicPr>
          <p:cNvPr id="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2430" y="-198268"/>
            <a:ext cx="11548464" cy="647859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Placeholder 10"/>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AQO uses it to make a prediction</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5" name="Text Placeholder 14"/>
          <p:cNvSpPr>
            <a:spLocks noGrp="1"/>
          </p:cNvSpPr>
          <p:nvPr>
            <p:ph type="body" sz="quarter" idx="15"/>
          </p:nvPr>
        </p:nvSpPr>
        <p:spPr>
          <a:xfrm>
            <a:off x="1263650" y="1475740"/>
            <a:ext cx="9990455" cy="3592195"/>
          </a:xfrm>
        </p:spPr>
        <p:txBody>
          <a:bodyPr>
            <a:normAutofit/>
          </a:bodyPr>
          <a:lstStyle/>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17" name="Text Box 1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1263650" y="1475740"/>
            <a:ext cx="9990455" cy="3592195"/>
          </a:xfrm>
        </p:spPr>
        <p:txBody>
          <a:bodyPr>
            <a:normAutofit/>
          </a:bodyPr>
          <a:lstStyle/>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sz="2500" b="0" dirty="0">
                <a:solidFill>
                  <a:schemeClr val="accent1"/>
                </a:solidFill>
                <a:latin typeface="Roboto Light" panose="02000000000000000000" pitchFamily="2" charset="0"/>
                <a:ea typeface="Roboto Light" panose="02000000000000000000" pitchFamily="2" charset="0"/>
              </a:rPr>
              <a:t>A</a:t>
            </a:r>
            <a:r>
              <a:rPr lang="en-US" altLang="en-US" sz="2500" b="0" dirty="0">
                <a:solidFill>
                  <a:schemeClr val="accent1"/>
                </a:solidFill>
                <a:latin typeface="Roboto Light" panose="02000000000000000000" pitchFamily="2" charset="0"/>
                <a:ea typeface="Roboto Light" panose="02000000000000000000" pitchFamily="2" charset="0"/>
              </a:rPr>
              <a:t>void</a:t>
            </a:r>
            <a:r>
              <a:rPr lang="en-US" sz="2500" b="0" dirty="0">
                <a:solidFill>
                  <a:schemeClr val="accent1"/>
                </a:solidFill>
                <a:latin typeface="Roboto Light" panose="02000000000000000000" pitchFamily="2" charset="0"/>
                <a:ea typeface="Roboto Light" panose="02000000000000000000" pitchFamily="2" charset="0"/>
              </a:rPr>
              <a:t> coll</a:t>
            </a:r>
            <a:r>
              <a:rPr lang="en-US" altLang="en-US" sz="2500" b="0" dirty="0">
                <a:solidFill>
                  <a:schemeClr val="accent1"/>
                </a:solidFill>
                <a:latin typeface="Roboto Light" panose="02000000000000000000" pitchFamily="2" charset="0"/>
                <a:ea typeface="Roboto Light" panose="02000000000000000000" pitchFamily="2" charset="0"/>
              </a:rPr>
              <a:t>i</a:t>
            </a:r>
            <a:r>
              <a:rPr lang="en-US" sz="2500" b="0" dirty="0">
                <a:solidFill>
                  <a:schemeClr val="accent1"/>
                </a:solidFill>
                <a:latin typeface="Roboto Light" panose="02000000000000000000" pitchFamily="2" charset="0"/>
                <a:ea typeface="Roboto Light" panose="02000000000000000000" pitchFamily="2" charset="0"/>
              </a:rPr>
              <a:t>sion </a:t>
            </a:r>
            <a:r>
              <a:rPr lang="en-US" altLang="en-US" sz="2500" b="0" dirty="0">
                <a:solidFill>
                  <a:schemeClr val="accent1"/>
                </a:solidFill>
                <a:latin typeface="Roboto Light" panose="02000000000000000000" pitchFamily="2" charset="0"/>
                <a:ea typeface="Roboto Light" panose="02000000000000000000" pitchFamily="2" charset="0"/>
              </a:rPr>
              <a:t>- consider </a:t>
            </a:r>
            <a:r>
              <a:rPr lang="en-US" altLang="en-US" sz="2500" b="0" dirty="0" err="1">
                <a:solidFill>
                  <a:schemeClr val="accent1"/>
                </a:solidFill>
                <a:latin typeface="Roboto Light" panose="02000000000000000000" pitchFamily="2" charset="0"/>
                <a:ea typeface="Roboto Light" panose="02000000000000000000" pitchFamily="2" charset="0"/>
              </a:rPr>
              <a:t>neighbours</a:t>
            </a:r>
            <a:r>
              <a:rPr lang="en-US" altLang="en-US" sz="2500" b="0" dirty="0">
                <a:solidFill>
                  <a:schemeClr val="accent1"/>
                </a:solidFill>
                <a:latin typeface="Roboto Light" panose="02000000000000000000" pitchFamily="2" charset="0"/>
                <a:ea typeface="Roboto Light" panose="02000000000000000000" pitchFamily="2" charset="0"/>
              </a:rPr>
              <a:t> only with the same relation </a:t>
            </a:r>
            <a:r>
              <a:rPr lang="en-US" altLang="en-US" sz="2500" b="0" dirty="0" err="1">
                <a:solidFill>
                  <a:schemeClr val="accent1"/>
                </a:solidFill>
                <a:latin typeface="Roboto Light" panose="02000000000000000000" pitchFamily="2" charset="0"/>
                <a:ea typeface="Roboto Light" panose="02000000000000000000" pitchFamily="2" charset="0"/>
              </a:rPr>
              <a:t>oids</a:t>
            </a:r>
            <a:r>
              <a:rPr lang="en-US" altLang="en-US" sz="2500" b="0" dirty="0">
                <a:solidFill>
                  <a:schemeClr val="accent1"/>
                </a:solidFill>
                <a:latin typeface="Roboto Light" panose="02000000000000000000" pitchFamily="2" charset="0"/>
                <a:ea typeface="Roboto Light" panose="02000000000000000000" pitchFamily="2" charset="0"/>
              </a:rPr>
              <a:t> and number of clauses</a:t>
            </a: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5" name="Title 1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ext Box 1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40105" y="286907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Examples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32" name="Text Placeholder 7"/>
          <p:cNvSpPr>
            <a:spLocks noGrp="1"/>
          </p:cNvSpPr>
          <p:nvPr/>
        </p:nvSpPr>
        <p:spPr>
          <a:xfrm>
            <a:off x="878523" y="32839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4. Testing</a:t>
            </a:r>
            <a:endParaRPr lang="en-US" altLang="en-US"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3. Examples</a:t>
            </a:r>
            <a:endParaRPr lang="en-US" altLang="en-US" b="0" dirty="0">
              <a:solidFill>
                <a:schemeClr val="tx1"/>
              </a:solidFill>
              <a:latin typeface="Roboto Light" panose="02000000000000000000" pitchFamily="2" charset="0"/>
              <a:ea typeface="Roboto Light" panose="02000000000000000000" pitchFamily="2" charset="0"/>
            </a:endParaRPr>
          </a:p>
        </p:txBody>
      </p:sp>
      <p:sp>
        <p:nvSpPr>
          <p:cNvPr id="5" name="Text Box 4"/>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0"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кругленные углы 6"/>
          <p:cNvSpPr/>
          <p:nvPr/>
        </p:nvSpPr>
        <p:spPr>
          <a:xfrm>
            <a:off x="517359" y="965330"/>
            <a:ext cx="8505343" cy="44653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2400" dirty="0">
              <a:latin typeface="Roboto Light" panose="02000000000000000000" pitchFamily="2" charset="0"/>
              <a:ea typeface="Roboto Light" panose="02000000000000000000" pitchFamily="2" charset="0"/>
            </a:endParaRPr>
          </a:p>
        </p:txBody>
      </p:sp>
      <p:pic>
        <p:nvPicPr>
          <p:cNvPr id="8" name="Picture 7"/>
          <p:cNvPicPr>
            <a:picLocks noChangeAspect="1"/>
          </p:cNvPicPr>
          <p:nvPr/>
        </p:nvPicPr>
        <p:blipFill>
          <a:blip r:embed="rId1"/>
          <a:stretch>
            <a:fillRect/>
          </a:stretch>
        </p:blipFill>
        <p:spPr>
          <a:xfrm>
            <a:off x="974090" y="1281430"/>
            <a:ext cx="7591425" cy="3832225"/>
          </a:xfrm>
          <a:prstGeom prst="rect">
            <a:avLst/>
          </a:prstGeom>
        </p:spPr>
      </p:pic>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Examples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ext Box 8"/>
          <p:cNvSpPr txBox="1"/>
          <p:nvPr/>
        </p:nvSpPr>
        <p:spPr>
          <a:xfrm>
            <a:off x="5313045" y="5499735"/>
            <a:ext cx="6792595" cy="645160"/>
          </a:xfrm>
          <a:prstGeom prst="rect">
            <a:avLst/>
          </a:prstGeom>
          <a:noFill/>
        </p:spPr>
        <p:txBody>
          <a:bodyPr wrap="square" rtlCol="0" anchor="t">
            <a:spAutoFit/>
          </a:bodyPr>
          <a:lstStyle/>
          <a:p>
            <a:pPr algn="l"/>
            <a:r>
              <a:rPr lang="en-US" altLang="en-US" b="1">
                <a:latin typeface="Roboto Medium" panose="02000000000000000000" pitchFamily="2" charset="0"/>
                <a:cs typeface="Roboto Medium" panose="02000000000000000000" pitchFamily="2" charset="0"/>
              </a:rPr>
              <a:t>You can find the database here: </a:t>
            </a:r>
            <a:endParaRPr lang="en-US" altLang="en-US" b="1">
              <a:latin typeface="Roboto Medium" panose="02000000000000000000" pitchFamily="2" charset="0"/>
              <a:cs typeface="Roboto Medium" panose="02000000000000000000" pitchFamily="2" charset="0"/>
            </a:endParaRPr>
          </a:p>
          <a:p>
            <a:pPr algn="ctr"/>
            <a:r>
              <a:rPr lang="en-US" b="1">
                <a:latin typeface="Roboto Medium" panose="02000000000000000000" pitchFamily="2" charset="0"/>
                <a:cs typeface="Roboto Medium" panose="02000000000000000000" pitchFamily="2" charset="0"/>
              </a:rPr>
              <a:t>https://github.com/Alena0704/Test-AQO/tree/main</a:t>
            </a:r>
            <a:endParaRPr lang="en-US" b="1">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772795" y="1454785"/>
            <a:ext cx="10799762" cy="3592075"/>
          </a:xfrm>
        </p:spPr>
        <p:txBody>
          <a:bodyPr>
            <a:normAutofit/>
          </a:bodyPr>
          <a:lstStyle/>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space (fs)</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where statistics on this class of queries are collected</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subspace (</a:t>
            </a:r>
            <a:r>
              <a:rPr lang="en-US" altLang="en-US" sz="2400" b="0" dirty="0" err="1">
                <a:solidFill>
                  <a:schemeClr val="accent1"/>
                </a:solidFill>
                <a:latin typeface="Roboto Light" panose="02000000000000000000" pitchFamily="2" charset="0"/>
                <a:ea typeface="Roboto Light" panose="02000000000000000000" pitchFamily="2" charset="0"/>
                <a:cs typeface="Roboto Medium" panose="02000000000000000000" pitchFamily="2" charset="0"/>
              </a:rPr>
              <a:t>fss</a:t>
            </a: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where information about selectivity and cardinality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of every node</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are collected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for each item of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feature space</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endParaRPr lang="en-US" dirty="0">
              <a:solidFill>
                <a:schemeClr val="tx1"/>
              </a:solidFill>
              <a:effectLst>
                <a:outerShdw blurRad="38100" dist="19050" dir="2700000" algn="tl" rotWithShape="0">
                  <a:schemeClr val="dk1">
                    <a:alpha val="40000"/>
                  </a:schemeClr>
                </a:outerShdw>
              </a:effectLst>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4" name="Text Placeholder 5"/>
          <p:cNvSpPr>
            <a:spLocks noGrp="1"/>
          </p:cNvSpPr>
          <p:nvPr/>
        </p:nvSpPr>
        <p:spPr>
          <a:xfrm>
            <a:off x="517993" y="1619651"/>
            <a:ext cx="10799445" cy="5600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5" name="Text Placeholder 5"/>
          <p:cNvSpPr>
            <a:spLocks noGrp="1"/>
          </p:cNvSpPr>
          <p:nvPr/>
        </p:nvSpPr>
        <p:spPr>
          <a:xfrm>
            <a:off x="517358" y="2427371"/>
            <a:ext cx="10799445" cy="5600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6" name="Right Brace 15"/>
          <p:cNvSpPr/>
          <p:nvPr/>
        </p:nvSpPr>
        <p:spPr>
          <a:xfrm>
            <a:off x="7779761" y="1308334"/>
            <a:ext cx="434975" cy="1663065"/>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7" name="Text Box 16"/>
          <p:cNvSpPr txBox="1"/>
          <p:nvPr/>
        </p:nvSpPr>
        <p:spPr>
          <a:xfrm>
            <a:off x="8322977" y="1863681"/>
            <a:ext cx="1000125" cy="461665"/>
          </a:xfrm>
          <a:prstGeom prst="rect">
            <a:avLst/>
          </a:prstGeom>
          <a:noFill/>
        </p:spPr>
        <p:txBody>
          <a:bodyPr wrap="square" rtlCol="0">
            <a:spAutoFit/>
            <a:scene3d>
              <a:camera prst="orthographicFront"/>
              <a:lightRig rig="threePt" dir="t"/>
            </a:scene3d>
          </a:bodyPr>
          <a:lstStyle/>
          <a:p>
            <a:r>
              <a:rPr lang="en-US" altLang="en-US" sz="2400">
                <a:solidFill>
                  <a:schemeClr val="tx1"/>
                </a:solidFill>
                <a:latin typeface="Roboto Medium" panose="02000000000000000000" pitchFamily="2" charset="0"/>
                <a:ea typeface="Roboto Medium" panose="02000000000000000000" pitchFamily="2" charset="0"/>
              </a:rPr>
              <a:t>fs1</a:t>
            </a:r>
            <a:endParaRPr lang="en-US" altLang="en-US" sz="2400">
              <a:solidFill>
                <a:schemeClr val="tx1"/>
              </a:solidFill>
              <a:latin typeface="Roboto Medium" panose="02000000000000000000" pitchFamily="2" charset="0"/>
              <a:ea typeface="Roboto Medium" panose="02000000000000000000" pitchFamily="2" charset="0"/>
            </a:endParaRPr>
          </a:p>
        </p:txBody>
      </p:sp>
      <p:sp>
        <p:nvSpPr>
          <p:cNvPr id="18" name="Text Placeholder 5"/>
          <p:cNvSpPr>
            <a:spLocks noGrp="1"/>
          </p:cNvSpPr>
          <p:nvPr/>
        </p:nvSpPr>
        <p:spPr>
          <a:xfrm>
            <a:off x="517993" y="4954671"/>
            <a:ext cx="10799445" cy="5600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dirty="0">
                <a:solidFill>
                  <a:schemeClr val="tx1"/>
                </a:solidFill>
                <a:latin typeface="Roboto Light" panose="02000000000000000000" pitchFamily="2" charset="0"/>
                <a:ea typeface="Roboto Light" panose="02000000000000000000" pitchFamily="2" charset="0"/>
              </a:rPr>
              <a:t>SELECT * FROM STUDENT WHERE </a:t>
            </a:r>
            <a:r>
              <a:rPr lang="en-US" altLang="en-US" sz="2400" b="0" dirty="0">
                <a:solidFill>
                  <a:schemeClr val="accent1"/>
                </a:solidFill>
                <a:latin typeface="Roboto Light" panose="02000000000000000000" pitchFamily="2" charset="0"/>
                <a:ea typeface="Roboto Light" panose="02000000000000000000" pitchFamily="2" charset="0"/>
              </a:rPr>
              <a:t>gen</a:t>
            </a:r>
            <a:r>
              <a:rPr lang="en-US" altLang="en-US" sz="2400" b="0" dirty="0">
                <a:solidFill>
                  <a:schemeClr val="tx1"/>
                </a:solidFill>
                <a:latin typeface="Roboto Light" panose="02000000000000000000" pitchFamily="2" charset="0"/>
                <a:ea typeface="Roboto Light" panose="02000000000000000000" pitchFamily="2" charset="0"/>
              </a:rPr>
              <a:t> = 'female';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19" name="Right Brace 18"/>
          <p:cNvSpPr/>
          <p:nvPr/>
        </p:nvSpPr>
        <p:spPr>
          <a:xfrm>
            <a:off x="7344786" y="4805590"/>
            <a:ext cx="434975" cy="619760"/>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20" name="Text Box 19"/>
          <p:cNvSpPr txBox="1"/>
          <p:nvPr/>
        </p:nvSpPr>
        <p:spPr>
          <a:xfrm>
            <a:off x="7840570" y="4854150"/>
            <a:ext cx="1000125" cy="461665"/>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fs2</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0"/>
          <p:cNvSpPr txBox="1"/>
          <p:nvPr/>
        </p:nvSpPr>
        <p:spPr>
          <a:xfrm>
            <a:off x="517747" y="3013710"/>
            <a:ext cx="4198585" cy="830997"/>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Seq Scan</a:t>
            </a:r>
            <a:r>
              <a:rPr lang="en-US" altLang="x-none" sz="2400" dirty="0" err="1">
                <a:solidFill>
                  <a:schemeClr val="tx1"/>
                </a:solidFill>
                <a:latin typeface="Roboto Light" panose="02000000000000000000" pitchFamily="2" charset="0"/>
                <a:ea typeface="Roboto Light" panose="02000000000000000000" pitchFamily="2" charset="0"/>
                <a:sym typeface="+mn-ea"/>
              </a:rPr>
              <a:t>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classA</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14" name="Text Box 13"/>
          <p:cNvSpPr txBox="1"/>
          <p:nvPr/>
        </p:nvSpPr>
        <p:spPr>
          <a:xfrm>
            <a:off x="517747" y="3912870"/>
            <a:ext cx="6322565" cy="830997"/>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err="1">
                <a:solidFill>
                  <a:schemeClr val="tx1"/>
                </a:solidFill>
                <a:latin typeface="Roboto Light" panose="02000000000000000000" pitchFamily="2" charset="0"/>
                <a:ea typeface="Roboto Light" panose="02000000000000000000" pitchFamily="2" charset="0"/>
                <a:sym typeface="+mn-ea"/>
              </a:rPr>
              <a:t>	</a:t>
            </a:r>
            <a:r>
              <a:rPr lang="en-US" altLang="x-none" sz="2400" dirty="0" err="1">
                <a:solidFill>
                  <a:schemeClr val="tx1"/>
                </a:solidFill>
                <a:latin typeface="Roboto Light" panose="02000000000000000000" pitchFamily="2" charset="0"/>
                <a:ea typeface="Roboto Light" panose="02000000000000000000" pitchFamily="2" charset="0"/>
                <a:sym typeface="+mn-ea"/>
              </a:rPr>
              <a:t>Filter: (</a:t>
            </a:r>
            <a:r>
              <a:rPr lang="en-US" altLang="en-US" sz="2400" dirty="0" err="1">
                <a:solidFill>
                  <a:schemeClr val="tx1"/>
                </a:solidFill>
                <a:latin typeface="Roboto Light" panose="02000000000000000000" pitchFamily="2" charset="0"/>
                <a:ea typeface="Roboto Light" panose="02000000000000000000" pitchFamily="2" charset="0"/>
                <a:sym typeface="+mn-ea"/>
              </a:rPr>
              <a:t>group = </a:t>
            </a:r>
            <a:r>
              <a:rPr lang="en-US" altLang="en-US" sz="2400">
                <a:latin typeface="Roboto Light" panose="02000000000000000000" pitchFamily="2" charset="0"/>
                <a:ea typeface="Roboto Light" panose="02000000000000000000" pitchFamily="2" charset="0"/>
                <a:sym typeface="+mn-ea"/>
              </a:rPr>
              <a:t>classA</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x-none" sz="2400" dirty="0" err="1">
              <a:solidFill>
                <a:schemeClr val="tx1"/>
              </a:solidFill>
              <a:latin typeface="Roboto Light" panose="02000000000000000000" pitchFamily="2" charset="0"/>
              <a:ea typeface="Roboto Light" panose="02000000000000000000" pitchFamily="2" charset="0"/>
              <a:sym typeface="+mn-ea"/>
            </a:endParaRPr>
          </a:p>
        </p:txBody>
      </p:sp>
      <p:sp>
        <p:nvSpPr>
          <p:cNvPr id="15" name="Right Brace 14"/>
          <p:cNvSpPr/>
          <p:nvPr/>
        </p:nvSpPr>
        <p:spPr>
          <a:xfrm>
            <a:off x="7082984" y="3102610"/>
            <a:ext cx="434975" cy="652780"/>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7601144" y="3195172"/>
            <a:ext cx="1898650" cy="461665"/>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fss1</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17" name="Right Brace 16"/>
          <p:cNvSpPr/>
          <p:nvPr/>
        </p:nvSpPr>
        <p:spPr>
          <a:xfrm>
            <a:off x="7082883" y="3820921"/>
            <a:ext cx="434975" cy="1687195"/>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8" name="Text Box 17"/>
          <p:cNvSpPr txBox="1"/>
          <p:nvPr/>
        </p:nvSpPr>
        <p:spPr>
          <a:xfrm>
            <a:off x="7764145" y="4433685"/>
            <a:ext cx="1898650" cy="461665"/>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fss2</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21" name="Slide Number Placeholder 2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517747" y="4840605"/>
            <a:ext cx="6322565" cy="830997"/>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classB</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5" name="Text Placeholder 5"/>
          <p:cNvSpPr>
            <a:spLocks noGrp="1"/>
          </p:cNvSpPr>
          <p:nvPr/>
        </p:nvSpPr>
        <p:spPr>
          <a:xfrm>
            <a:off x="517993" y="1619651"/>
            <a:ext cx="10799445" cy="5600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0" name="Text Placeholder 5"/>
          <p:cNvSpPr>
            <a:spLocks noGrp="1"/>
          </p:cNvSpPr>
          <p:nvPr/>
        </p:nvSpPr>
        <p:spPr>
          <a:xfrm>
            <a:off x="517358" y="2427371"/>
            <a:ext cx="10799445" cy="5600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9" name="Title 1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5" name="Text Box 2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6" name="Text Box 2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13" name="Picture 2"/>
          <p:cNvPicPr>
            <a:picLocks noChangeAspect="1"/>
          </p:cNvPicPr>
          <p:nvPr/>
        </p:nvPicPr>
        <p:blipFill>
          <a:blip r:embed="rId1"/>
          <a:stretch>
            <a:fillRect/>
          </a:stretch>
        </p:blipFill>
        <p:spPr>
          <a:xfrm>
            <a:off x="746689" y="939344"/>
            <a:ext cx="10698622" cy="3050298"/>
          </a:xfrm>
          <a:prstGeom prst="rect">
            <a:avLst/>
          </a:prstGeom>
        </p:spPr>
      </p:pic>
      <p:sp>
        <p:nvSpPr>
          <p:cNvPr id="14" name="Rectangle 15"/>
          <p:cNvSpPr/>
          <p:nvPr/>
        </p:nvSpPr>
        <p:spPr>
          <a:xfrm>
            <a:off x="790051" y="3099310"/>
            <a:ext cx="10534931" cy="29253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
          <p:cNvSpPr/>
          <p:nvPr/>
        </p:nvSpPr>
        <p:spPr>
          <a:xfrm>
            <a:off x="5013960" y="3100070"/>
            <a:ext cx="780415"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28" name="Rectangle 6"/>
          <p:cNvSpPr/>
          <p:nvPr/>
        </p:nvSpPr>
        <p:spPr>
          <a:xfrm>
            <a:off x="8282305" y="3100705"/>
            <a:ext cx="982980" cy="290830"/>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29" name="Curved Connector 16"/>
          <p:cNvCxnSpPr/>
          <p:nvPr/>
        </p:nvCxnSpPr>
        <p:spPr>
          <a:xfrm flipV="1">
            <a:off x="4730845" y="3309271"/>
            <a:ext cx="565785" cy="495935"/>
          </a:xfrm>
          <a:prstGeom prst="curvedConnector3">
            <a:avLst>
              <a:gd name="adj1" fmla="val 10000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nvGrpSpPr>
          <p:cNvPr id="3" name="Группа 2"/>
          <p:cNvGrpSpPr/>
          <p:nvPr/>
        </p:nvGrpSpPr>
        <p:grpSpPr>
          <a:xfrm>
            <a:off x="2020311" y="4014407"/>
            <a:ext cx="7548128" cy="2086341"/>
            <a:chOff x="1418590" y="4081780"/>
            <a:chExt cx="9354820" cy="2585720"/>
          </a:xfrm>
        </p:grpSpPr>
        <p:pic>
          <p:nvPicPr>
            <p:cNvPr id="12" name="Picture 8"/>
            <p:cNvPicPr>
              <a:picLocks noChangeAspect="1"/>
            </p:cNvPicPr>
            <p:nvPr/>
          </p:nvPicPr>
          <p:blipFill>
            <a:blip r:embed="rId2"/>
            <a:srcRect l="1480" r="9845" b="4092"/>
            <a:stretch>
              <a:fillRect/>
            </a:stretch>
          </p:blipFill>
          <p:spPr>
            <a:xfrm>
              <a:off x="1418590" y="4081780"/>
              <a:ext cx="9354820" cy="2585720"/>
            </a:xfrm>
            <a:prstGeom prst="rect">
              <a:avLst/>
            </a:prstGeom>
          </p:spPr>
        </p:pic>
        <p:sp>
          <p:nvSpPr>
            <p:cNvPr id="4" name="Rectangle 6"/>
            <p:cNvSpPr/>
            <p:nvPr/>
          </p:nvSpPr>
          <p:spPr>
            <a:xfrm>
              <a:off x="1418590" y="6376035"/>
              <a:ext cx="1345565"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8" name="Rectangle 6"/>
            <p:cNvSpPr/>
            <p:nvPr/>
          </p:nvSpPr>
          <p:spPr>
            <a:xfrm>
              <a:off x="3557270" y="414210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15" name="Rectangle 6"/>
            <p:cNvSpPr/>
            <p:nvPr/>
          </p:nvSpPr>
          <p:spPr>
            <a:xfrm>
              <a:off x="3479165" y="637603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pic>
        <p:nvPicPr>
          <p:cNvPr id="5" name="Picture 10"/>
          <p:cNvPicPr>
            <a:picLocks noChangeAspect="1"/>
          </p:cNvPicPr>
          <p:nvPr/>
        </p:nvPicPr>
        <p:blipFill>
          <a:blip r:embed="rId1"/>
          <a:stretch>
            <a:fillRect/>
          </a:stretch>
        </p:blipFill>
        <p:spPr>
          <a:xfrm>
            <a:off x="225425" y="1040765"/>
            <a:ext cx="11802745" cy="4057650"/>
          </a:xfrm>
          <a:prstGeom prst="rect">
            <a:avLst/>
          </a:prstGeom>
        </p:spPr>
      </p:pic>
      <p:sp>
        <p:nvSpPr>
          <p:cNvPr id="6" name="Rectangle 15"/>
          <p:cNvSpPr/>
          <p:nvPr/>
        </p:nvSpPr>
        <p:spPr>
          <a:xfrm>
            <a:off x="724535" y="3312160"/>
            <a:ext cx="10023475" cy="50927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p:cNvSpPr/>
          <p:nvPr/>
        </p:nvSpPr>
        <p:spPr>
          <a:xfrm>
            <a:off x="1789430" y="3559175"/>
            <a:ext cx="119062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18" name="Curved Connector 16"/>
          <p:cNvCxnSpPr/>
          <p:nvPr/>
        </p:nvCxnSpPr>
        <p:spPr>
          <a:xfrm flipV="1">
            <a:off x="872794" y="3821126"/>
            <a:ext cx="1058545" cy="572770"/>
          </a:xfrm>
          <a:prstGeom prst="curvedConnector3">
            <a:avLst>
              <a:gd name="adj1" fmla="val 9928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28" name="TextBox 7"/>
          <p:cNvSpPr txBox="1"/>
          <p:nvPr/>
        </p:nvSpPr>
        <p:spPr>
          <a:xfrm>
            <a:off x="9088613" y="1109947"/>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28" name="Группа 27"/>
          <p:cNvGrpSpPr/>
          <p:nvPr/>
        </p:nvGrpSpPr>
        <p:grpSpPr>
          <a:xfrm>
            <a:off x="3114513" y="3833716"/>
            <a:ext cx="5599274" cy="2250309"/>
            <a:chOff x="5106670" y="3991610"/>
            <a:chExt cx="6977380" cy="2804160"/>
          </a:xfrm>
        </p:grpSpPr>
        <p:pic>
          <p:nvPicPr>
            <p:cNvPr id="12" name="Picture 4"/>
            <p:cNvPicPr>
              <a:picLocks noChangeAspect="1"/>
            </p:cNvPicPr>
            <p:nvPr/>
          </p:nvPicPr>
          <p:blipFill>
            <a:blip r:embed="rId1"/>
            <a:stretch>
              <a:fillRect/>
            </a:stretch>
          </p:blipFill>
          <p:spPr>
            <a:xfrm>
              <a:off x="5106670" y="3991610"/>
              <a:ext cx="6977380" cy="2804160"/>
            </a:xfrm>
            <a:prstGeom prst="rect">
              <a:avLst/>
            </a:prstGeom>
          </p:spPr>
        </p:pic>
        <p:sp>
          <p:nvSpPr>
            <p:cNvPr id="14" name="Straight Connector 19461"/>
            <p:cNvSpPr/>
            <p:nvPr/>
          </p:nvSpPr>
          <p:spPr>
            <a:xfrm flipH="1" flipV="1">
              <a:off x="7905115" y="4903470"/>
              <a:ext cx="635" cy="1282700"/>
            </a:xfrm>
            <a:prstGeom prst="line">
              <a:avLst/>
            </a:prstGeom>
            <a:ln w="41275" cap="flat" cmpd="sng">
              <a:solidFill>
                <a:srgbClr val="FF0000"/>
              </a:solidFill>
              <a:prstDash val="solid"/>
              <a:round/>
              <a:headEnd type="none" w="med" len="med"/>
              <a:tailEnd type="none" w="med" len="med"/>
            </a:ln>
          </p:spPr>
        </p:sp>
        <p:cxnSp>
          <p:nvCxnSpPr>
            <p:cNvPr id="18" name="Straight Connector 10"/>
            <p:cNvCxnSpPr/>
            <p:nvPr/>
          </p:nvCxnSpPr>
          <p:spPr>
            <a:xfrm>
              <a:off x="7905750" y="6130925"/>
              <a:ext cx="3602355" cy="127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2"/>
            <p:cNvCxnSpPr/>
            <p:nvPr/>
          </p:nvCxnSpPr>
          <p:spPr>
            <a:xfrm flipV="1">
              <a:off x="7905750" y="4905375"/>
              <a:ext cx="3580765" cy="63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4" name="Picture 5"/>
          <p:cNvPicPr>
            <a:picLocks noChangeAspect="1"/>
          </p:cNvPicPr>
          <p:nvPr/>
        </p:nvPicPr>
        <p:blipFill>
          <a:blip r:embed="rId2"/>
          <a:stretch>
            <a:fillRect/>
          </a:stretch>
        </p:blipFill>
        <p:spPr>
          <a:xfrm>
            <a:off x="255905" y="854075"/>
            <a:ext cx="10826750" cy="3291840"/>
          </a:xfrm>
          <a:prstGeom prst="rect">
            <a:avLst/>
          </a:prstGeom>
        </p:spPr>
      </p:pic>
      <p:sp>
        <p:nvSpPr>
          <p:cNvPr id="20" name="Rectangle 9"/>
          <p:cNvSpPr/>
          <p:nvPr/>
        </p:nvSpPr>
        <p:spPr>
          <a:xfrm>
            <a:off x="4250055" y="3239135"/>
            <a:ext cx="90106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p:cNvSpPr/>
          <p:nvPr/>
        </p:nvSpPr>
        <p:spPr>
          <a:xfrm>
            <a:off x="7696200" y="3239135"/>
            <a:ext cx="101790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p:cNvSpPr/>
          <p:nvPr/>
        </p:nvSpPr>
        <p:spPr>
          <a:xfrm>
            <a:off x="1150620" y="3239135"/>
            <a:ext cx="9890760" cy="42799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16"/>
          <p:cNvCxnSpPr/>
          <p:nvPr/>
        </p:nvCxnSpPr>
        <p:spPr>
          <a:xfrm flipV="1">
            <a:off x="4380572" y="3451186"/>
            <a:ext cx="638556" cy="465784"/>
          </a:xfrm>
          <a:prstGeom prst="curvedConnector3">
            <a:avLst>
              <a:gd name="adj1" fmla="val 9975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pic>
        <p:nvPicPr>
          <p:cNvPr id="5" name="Picture 2"/>
          <p:cNvPicPr>
            <a:picLocks noChangeAspect="1"/>
          </p:cNvPicPr>
          <p:nvPr/>
        </p:nvPicPr>
        <p:blipFill>
          <a:blip r:embed="rId1"/>
          <a:stretch>
            <a:fillRect/>
          </a:stretch>
        </p:blipFill>
        <p:spPr>
          <a:xfrm>
            <a:off x="381635" y="1336040"/>
            <a:ext cx="11519535" cy="3882390"/>
          </a:xfrm>
          <a:prstGeom prst="rect">
            <a:avLst/>
          </a:prstGeom>
        </p:spPr>
      </p:pic>
      <p:sp>
        <p:nvSpPr>
          <p:cNvPr id="6" name="Rectangle 15"/>
          <p:cNvSpPr/>
          <p:nvPr/>
        </p:nvSpPr>
        <p:spPr>
          <a:xfrm>
            <a:off x="727940" y="3907750"/>
            <a:ext cx="10266895" cy="460426"/>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8"/>
          <p:cNvSpPr/>
          <p:nvPr/>
        </p:nvSpPr>
        <p:spPr>
          <a:xfrm>
            <a:off x="2290445" y="4160520"/>
            <a:ext cx="1010285" cy="20764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6"/>
          <p:cNvCxnSpPr/>
          <p:nvPr/>
        </p:nvCxnSpPr>
        <p:spPr>
          <a:xfrm flipV="1">
            <a:off x="1729338" y="4368176"/>
            <a:ext cx="660659" cy="648007"/>
          </a:xfrm>
          <a:prstGeom prst="curvedConnector3">
            <a:avLst>
              <a:gd name="adj1" fmla="val 9850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8838682" y="1336099"/>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4" name="Rectangle 13312"/>
          <p:cNvSpPr/>
          <p:nvPr/>
        </p:nvSpPr>
        <p:spPr>
          <a:xfrm>
            <a:off x="293052" y="1476063"/>
            <a:ext cx="11934825" cy="342265"/>
          </a:xfrm>
          <a:prstGeom prst="rect">
            <a:avLst/>
          </a:prstGeom>
          <a:solidFill>
            <a:schemeClr val="bg2"/>
          </a:solidFill>
          <a:ln w="18000" cap="flat" cmpd="sng">
            <a:solidFill>
              <a:schemeClr val="bg2"/>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200" dirty="0" err="1">
                <a:latin typeface="Arial" panose="02080604020202020204" pitchFamily="34" charset="0"/>
                <a:sym typeface="+mn-ea"/>
              </a:rPr>
              <a:t>			</a:t>
            </a:r>
            <a:r>
              <a:rPr lang="en-US" altLang="en-US" sz="1600" dirty="0" err="1">
                <a:latin typeface="Roboto Light" panose="02000000000000000000" pitchFamily="2" charset="0"/>
                <a:ea typeface="Roboto Light" panose="02000000000000000000" pitchFamily="2" charset="0"/>
                <a:sym typeface="+mn-ea"/>
              </a:rPr>
              <a:t>WITHOUT AQO											WITH AQO</a:t>
            </a:r>
            <a:endParaRPr lang="en-US" altLang="x-none" sz="1600" dirty="0" err="1">
              <a:latin typeface="Roboto Light" panose="02000000000000000000" pitchFamily="2" charset="0"/>
              <a:ea typeface="Roboto Light" panose="02000000000000000000" pitchFamily="2"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rPr>
              <a:t>       </a:t>
            </a:r>
            <a:endPar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5" name="Группа 4"/>
          <p:cNvGrpSpPr/>
          <p:nvPr/>
        </p:nvGrpSpPr>
        <p:grpSpPr>
          <a:xfrm>
            <a:off x="208915" y="1962150"/>
            <a:ext cx="11615420" cy="2584450"/>
            <a:chOff x="126365" y="3332480"/>
            <a:chExt cx="12001500" cy="2459355"/>
          </a:xfrm>
        </p:grpSpPr>
        <p:pic>
          <p:nvPicPr>
            <p:cNvPr id="6" name="Picture 16"/>
            <p:cNvPicPr>
              <a:picLocks noChangeAspect="1"/>
            </p:cNvPicPr>
            <p:nvPr/>
          </p:nvPicPr>
          <p:blipFill>
            <a:blip r:embed="rId1"/>
            <a:stretch>
              <a:fillRect/>
            </a:stretch>
          </p:blipFill>
          <p:spPr>
            <a:xfrm>
              <a:off x="126365" y="3332480"/>
              <a:ext cx="6552565" cy="2438400"/>
            </a:xfrm>
            <a:prstGeom prst="rect">
              <a:avLst/>
            </a:prstGeom>
          </p:spPr>
        </p:pic>
        <p:pic>
          <p:nvPicPr>
            <p:cNvPr id="9" name="Picture 23"/>
            <p:cNvPicPr>
              <a:picLocks noChangeAspect="1"/>
            </p:cNvPicPr>
            <p:nvPr/>
          </p:nvPicPr>
          <p:blipFill>
            <a:blip r:embed="rId2"/>
            <a:stretch>
              <a:fillRect/>
            </a:stretch>
          </p:blipFill>
          <p:spPr>
            <a:xfrm>
              <a:off x="5865495" y="3353435"/>
              <a:ext cx="6262370" cy="2438400"/>
            </a:xfrm>
            <a:prstGeom prst="rect">
              <a:avLst/>
            </a:prstGeom>
          </p:spPr>
        </p:pic>
        <p:sp>
          <p:nvSpPr>
            <p:cNvPr id="11" name="Rectangle 14"/>
            <p:cNvSpPr/>
            <p:nvPr/>
          </p:nvSpPr>
          <p:spPr>
            <a:xfrm>
              <a:off x="393065" y="3584575"/>
              <a:ext cx="11666855" cy="91186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9"/>
            <p:cNvSpPr/>
            <p:nvPr/>
          </p:nvSpPr>
          <p:spPr>
            <a:xfrm>
              <a:off x="8311515" y="5344160"/>
              <a:ext cx="2778760"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0"/>
            <p:cNvSpPr/>
            <p:nvPr/>
          </p:nvSpPr>
          <p:spPr>
            <a:xfrm>
              <a:off x="2013585" y="3789680"/>
              <a:ext cx="2409825"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1"/>
            <p:cNvSpPr/>
            <p:nvPr/>
          </p:nvSpPr>
          <p:spPr>
            <a:xfrm>
              <a:off x="1535430" y="5551805"/>
              <a:ext cx="2409825"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p:cNvSpPr/>
            <p:nvPr/>
          </p:nvSpPr>
          <p:spPr>
            <a:xfrm>
              <a:off x="7713345" y="5104130"/>
              <a:ext cx="434721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6" name="Picture 6"/>
          <p:cNvPicPr>
            <a:picLocks noChangeAspect="1"/>
          </p:cNvPicPr>
          <p:nvPr/>
        </p:nvPicPr>
        <p:blipFill>
          <a:blip r:embed="rId1"/>
          <a:stretch>
            <a:fillRect/>
          </a:stretch>
        </p:blipFill>
        <p:spPr>
          <a:xfrm>
            <a:off x="2905112" y="3928189"/>
            <a:ext cx="5778525" cy="1899036"/>
          </a:xfrm>
          <a:prstGeom prst="rect">
            <a:avLst/>
          </a:prstGeom>
        </p:spPr>
      </p:pic>
      <p:pic>
        <p:nvPicPr>
          <p:cNvPr id="8" name="Picture 8"/>
          <p:cNvPicPr>
            <a:picLocks noChangeAspect="1"/>
          </p:cNvPicPr>
          <p:nvPr/>
        </p:nvPicPr>
        <p:blipFill>
          <a:blip r:embed="rId2"/>
          <a:stretch>
            <a:fillRect/>
          </a:stretch>
        </p:blipFill>
        <p:spPr>
          <a:xfrm>
            <a:off x="2764583" y="1382322"/>
            <a:ext cx="6426070" cy="2261075"/>
          </a:xfrm>
          <a:prstGeom prst="rect">
            <a:avLst/>
          </a:prstGeom>
        </p:spPr>
      </p:pic>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643894" y="2812379"/>
            <a:ext cx="7958793"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rPr>
              <a:t>How does AQO work?</a:t>
            </a:r>
            <a:endPar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solidFill>
                  <a:schemeClr val="tx1"/>
                </a:solidFill>
                <a:latin typeface="Roboto Medium" panose="02000000000000000000" pitchFamily="2" charset="0"/>
                <a:ea typeface="Roboto Medium" panose="02000000000000000000" pitchFamily="2" charset="0"/>
              </a:rPr>
            </a:fld>
            <a:endParaRPr lang="ru-RU" dirty="0">
              <a:solidFill>
                <a:schemeClr val="tx1"/>
              </a:solidFill>
              <a:latin typeface="Roboto Medium" panose="02000000000000000000" pitchFamily="2" charset="0"/>
              <a:ea typeface="Roboto Medium" panose="02000000000000000000" pitchFamily="2" charset="0"/>
            </a:endParaRPr>
          </a:p>
        </p:txBody>
      </p:sp>
      <p:grpSp>
        <p:nvGrpSpPr>
          <p:cNvPr id="3" name="Группа 2"/>
          <p:cNvGrpSpPr/>
          <p:nvPr/>
        </p:nvGrpSpPr>
        <p:grpSpPr>
          <a:xfrm>
            <a:off x="474980" y="1225550"/>
            <a:ext cx="11149965" cy="4359275"/>
            <a:chOff x="61595" y="737870"/>
            <a:chExt cx="11991340" cy="4395470"/>
          </a:xfrm>
        </p:grpSpPr>
        <p:pic>
          <p:nvPicPr>
            <p:cNvPr id="12" name="Picture 5"/>
            <p:cNvPicPr>
              <a:picLocks noChangeAspect="1"/>
            </p:cNvPicPr>
            <p:nvPr/>
          </p:nvPicPr>
          <p:blipFill>
            <a:blip r:embed="rId1"/>
            <a:stretch>
              <a:fillRect/>
            </a:stretch>
          </p:blipFill>
          <p:spPr>
            <a:xfrm>
              <a:off x="61595" y="737870"/>
              <a:ext cx="11991340" cy="4395470"/>
            </a:xfrm>
            <a:prstGeom prst="rect">
              <a:avLst/>
            </a:prstGeom>
          </p:spPr>
        </p:pic>
        <p:sp>
          <p:nvSpPr>
            <p:cNvPr id="14" name="Rectangle 10"/>
            <p:cNvSpPr/>
            <p:nvPr/>
          </p:nvSpPr>
          <p:spPr>
            <a:xfrm>
              <a:off x="342265" y="3103245"/>
              <a:ext cx="9356725" cy="77279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p:cNvSpPr/>
            <p:nvPr/>
          </p:nvSpPr>
          <p:spPr>
            <a:xfrm>
              <a:off x="4386580" y="3365500"/>
              <a:ext cx="717550" cy="21844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7"/>
            <p:cNvSpPr/>
            <p:nvPr/>
          </p:nvSpPr>
          <p:spPr>
            <a:xfrm>
              <a:off x="7554595" y="3362960"/>
              <a:ext cx="1051560" cy="22034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p:cNvSpPr/>
            <p:nvPr/>
          </p:nvSpPr>
          <p:spPr>
            <a:xfrm>
              <a:off x="3834130" y="3103245"/>
              <a:ext cx="82677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p:cNvSpPr/>
            <p:nvPr/>
          </p:nvSpPr>
          <p:spPr>
            <a:xfrm>
              <a:off x="7219315" y="3103245"/>
              <a:ext cx="1007110" cy="25781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5"/>
            <p:cNvCxnSpPr/>
            <p:nvPr/>
          </p:nvCxnSpPr>
          <p:spPr>
            <a:xfrm flipV="1">
              <a:off x="4190365" y="3811270"/>
              <a:ext cx="913765" cy="386080"/>
            </a:xfrm>
            <a:prstGeom prst="curvedConnector3">
              <a:avLst>
                <a:gd name="adj1" fmla="val 97567"/>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1"/>
            <p:cNvSpPr/>
            <p:nvPr/>
          </p:nvSpPr>
          <p:spPr>
            <a:xfrm>
              <a:off x="4660900" y="3583305"/>
              <a:ext cx="862965" cy="29337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434975" y="1225550"/>
            <a:ext cx="11064240" cy="4333240"/>
            <a:chOff x="102870" y="1149985"/>
            <a:chExt cx="11984355" cy="4351655"/>
          </a:xfrm>
        </p:grpSpPr>
        <p:pic>
          <p:nvPicPr>
            <p:cNvPr id="5" name="Picture 2"/>
            <p:cNvPicPr>
              <a:picLocks noChangeAspect="1"/>
            </p:cNvPicPr>
            <p:nvPr/>
          </p:nvPicPr>
          <p:blipFill>
            <a:blip r:embed="rId1"/>
            <a:stretch>
              <a:fillRect/>
            </a:stretch>
          </p:blipFill>
          <p:spPr>
            <a:xfrm>
              <a:off x="102870" y="1149985"/>
              <a:ext cx="11984355" cy="4351655"/>
            </a:xfrm>
            <a:prstGeom prst="rect">
              <a:avLst/>
            </a:prstGeom>
          </p:spPr>
        </p:pic>
        <p:sp>
          <p:nvSpPr>
            <p:cNvPr id="8" name="Rectangle 10"/>
            <p:cNvSpPr/>
            <p:nvPr/>
          </p:nvSpPr>
          <p:spPr>
            <a:xfrm>
              <a:off x="386080" y="3953510"/>
              <a:ext cx="11018520" cy="80391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p:cNvSpPr/>
            <p:nvPr/>
          </p:nvSpPr>
          <p:spPr>
            <a:xfrm>
              <a:off x="2029460" y="4241165"/>
              <a:ext cx="1109345" cy="22860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15"/>
            <p:cNvCxnSpPr/>
            <p:nvPr/>
          </p:nvCxnSpPr>
          <p:spPr>
            <a:xfrm flipV="1">
              <a:off x="972185" y="4406900"/>
              <a:ext cx="1057275" cy="350520"/>
            </a:xfrm>
            <a:prstGeom prst="curvedConnector3">
              <a:avLst>
                <a:gd name="adj1" fmla="val -4444"/>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itle 5"/>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7" name="TextBox 7"/>
          <p:cNvSpPr txBox="1"/>
          <p:nvPr/>
        </p:nvSpPr>
        <p:spPr>
          <a:xfrm>
            <a:off x="9229621" y="1246855"/>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3</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iteartions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3312"/>
          <p:cNvSpPr/>
          <p:nvPr/>
        </p:nvSpPr>
        <p:spPr>
          <a:xfrm>
            <a:off x="195580" y="996927"/>
            <a:ext cx="11996420" cy="1159510"/>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indent="0" algn="l"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en-US" sz="20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Without AQO											With AQO</a:t>
            </a:r>
            <a:r>
              <a:rPr lang="en-US" altLang="x-none"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endPar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endParaRPr>
          </a:p>
        </p:txBody>
      </p:sp>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4" name="Группа 3"/>
          <p:cNvGrpSpPr/>
          <p:nvPr/>
        </p:nvGrpSpPr>
        <p:grpSpPr>
          <a:xfrm>
            <a:off x="195580" y="1583690"/>
            <a:ext cx="11790045" cy="3903980"/>
            <a:chOff x="81280" y="1900555"/>
            <a:chExt cx="11996420" cy="3295015"/>
          </a:xfrm>
        </p:grpSpPr>
        <p:pic>
          <p:nvPicPr>
            <p:cNvPr id="7" name="Picture 8"/>
            <p:cNvPicPr>
              <a:picLocks noChangeAspect="1"/>
            </p:cNvPicPr>
            <p:nvPr/>
          </p:nvPicPr>
          <p:blipFill>
            <a:blip r:embed="rId1"/>
            <a:stretch>
              <a:fillRect/>
            </a:stretch>
          </p:blipFill>
          <p:spPr>
            <a:xfrm>
              <a:off x="5793740" y="1900555"/>
              <a:ext cx="6283960" cy="2856865"/>
            </a:xfrm>
            <a:prstGeom prst="rect">
              <a:avLst/>
            </a:prstGeom>
          </p:spPr>
        </p:pic>
        <p:pic>
          <p:nvPicPr>
            <p:cNvPr id="10" name="Picture 12"/>
            <p:cNvPicPr>
              <a:picLocks noChangeAspect="1"/>
            </p:cNvPicPr>
            <p:nvPr/>
          </p:nvPicPr>
          <p:blipFill>
            <a:blip r:embed="rId2"/>
            <a:stretch>
              <a:fillRect/>
            </a:stretch>
          </p:blipFill>
          <p:spPr>
            <a:xfrm>
              <a:off x="81280" y="1900555"/>
              <a:ext cx="5712460" cy="3295015"/>
            </a:xfrm>
            <a:prstGeom prst="rect">
              <a:avLst/>
            </a:prstGeom>
          </p:spPr>
        </p:pic>
        <p:sp>
          <p:nvSpPr>
            <p:cNvPr id="11" name="Rectangle 13"/>
            <p:cNvSpPr/>
            <p:nvPr/>
          </p:nvSpPr>
          <p:spPr>
            <a:xfrm>
              <a:off x="255905" y="2129155"/>
              <a:ext cx="11735435" cy="647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p:cNvSpPr/>
            <p:nvPr/>
          </p:nvSpPr>
          <p:spPr>
            <a:xfrm>
              <a:off x="7112635" y="2776855"/>
              <a:ext cx="4878070" cy="454660"/>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6"/>
            <p:cNvSpPr/>
            <p:nvPr/>
          </p:nvSpPr>
          <p:spPr>
            <a:xfrm>
              <a:off x="1744980" y="4322445"/>
              <a:ext cx="3618230" cy="434975"/>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Rectangle 13312"/>
          <p:cNvSpPr/>
          <p:nvPr/>
        </p:nvSpPr>
        <p:spPr>
          <a:xfrm>
            <a:off x="131445" y="768985"/>
            <a:ext cx="11948795" cy="1816100"/>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b="1" dirty="0" err="1">
                <a:solidFill>
                  <a:srgbClr val="000000"/>
                </a:solidFill>
                <a:latin typeface="Roboto Light" panose="02000000000000000000" pitchFamily="2" charset="0"/>
                <a:cs typeface="Roboto Light" panose="02000000000000000000" pitchFamily="2" charset="0"/>
                <a:sym typeface="+mn-ea"/>
              </a:rPr>
              <a:t>explain analyze select cname, avg(degree)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from course, student,score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join broke_down_course on </a:t>
            </a:r>
            <a:endParaRPr lang="en-US" altLang="x-none" b="1" dirty="0" err="1">
              <a:solidFill>
                <a:srgbClr val="000000"/>
              </a:solidFill>
              <a:latin typeface="Roboto Light" panose="02000000000000000000" pitchFamily="2" charset="0"/>
              <a:cs typeface="Roboto Light" panose="02000000000000000000" pitchFamily="2" charset="0"/>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(score.cno=broke_down_course.cno and score.sno=broke_down_course.sno)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where score.sno = student.sno group by (cname);</a:t>
            </a:r>
            <a:r>
              <a:rPr lang="en-US" altLang="x-none" dirty="0" err="1">
                <a:solidFill>
                  <a:srgbClr val="000000"/>
                </a:solidFill>
                <a:latin typeface="Roboto Light" panose="02000000000000000000" pitchFamily="2" charset="0"/>
                <a:cs typeface="Roboto Light" panose="02000000000000000000" pitchFamily="2" charset="0"/>
                <a:sym typeface="+mn-ea"/>
              </a:rPr>
              <a:t>      </a:t>
            </a:r>
            <a:endParaRPr lang="en-US" altLang="x-none" dirty="0" err="1">
              <a:solidFill>
                <a:srgbClr val="000000"/>
              </a:solidFill>
              <a:latin typeface="Roboto Light" panose="02000000000000000000" pitchFamily="2" charset="0"/>
              <a:cs typeface="Roboto Light" panose="02000000000000000000" pitchFamily="2" charset="0"/>
              <a:sym typeface="+mn-ea"/>
            </a:endParaRPr>
          </a:p>
          <a:p>
            <a:pPr indent="0" algn="ctr"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endParaRPr lang="en-US" altLang="en-US" b="1" dirty="0" err="1">
              <a:solidFill>
                <a:schemeClr val="accent1"/>
              </a:solidFill>
              <a:effectLst>
                <a:outerShdw blurRad="38100" dist="25400" dir="5400000" algn="ctr" rotWithShape="0">
                  <a:srgbClr val="6E747A">
                    <a:alpha val="43000"/>
                  </a:srgbClr>
                </a:outerShdw>
              </a:effectLst>
              <a:latin typeface="Roboto Light" panose="02000000000000000000" pitchFamily="2" charset="0"/>
              <a:cs typeface="Roboto Light" panose="02000000000000000000" pitchFamily="2" charset="0"/>
              <a:sym typeface="+mn-ea"/>
            </a:endParaRPr>
          </a:p>
        </p:txBody>
      </p:sp>
      <p:grpSp>
        <p:nvGrpSpPr>
          <p:cNvPr id="3" name="Группа 2"/>
          <p:cNvGrpSpPr/>
          <p:nvPr/>
        </p:nvGrpSpPr>
        <p:grpSpPr>
          <a:xfrm>
            <a:off x="1587603" y="2406130"/>
            <a:ext cx="8413543" cy="3503702"/>
            <a:chOff x="1532890" y="2341880"/>
            <a:chExt cx="9635490" cy="4012565"/>
          </a:xfrm>
        </p:grpSpPr>
        <p:pic>
          <p:nvPicPr>
            <p:cNvPr id="8" name="Picture 7"/>
            <p:cNvPicPr>
              <a:picLocks noChangeAspect="1"/>
            </p:cNvPicPr>
            <p:nvPr/>
          </p:nvPicPr>
          <p:blipFill>
            <a:blip r:embed="rId1"/>
            <a:stretch>
              <a:fillRect/>
            </a:stretch>
          </p:blipFill>
          <p:spPr>
            <a:xfrm>
              <a:off x="1532890" y="2341880"/>
              <a:ext cx="9500235" cy="4012565"/>
            </a:xfrm>
            <a:prstGeom prst="rect">
              <a:avLst/>
            </a:prstGeom>
          </p:spPr>
        </p:pic>
        <p:sp>
          <p:nvSpPr>
            <p:cNvPr id="13" name="Rectangle 12"/>
            <p:cNvSpPr/>
            <p:nvPr/>
          </p:nvSpPr>
          <p:spPr>
            <a:xfrm>
              <a:off x="3171825" y="5130165"/>
              <a:ext cx="7996555" cy="901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37725" y="5728335"/>
              <a:ext cx="1198880" cy="30289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20740" y="5130165"/>
              <a:ext cx="1373505" cy="28638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17" name="Picture 16"/>
          <p:cNvPicPr>
            <a:picLocks noChangeAspect="1"/>
          </p:cNvPicPr>
          <p:nvPr/>
        </p:nvPicPr>
        <p:blipFill>
          <a:blip r:embed="rId1"/>
          <a:stretch>
            <a:fillRect/>
          </a:stretch>
        </p:blipFill>
        <p:spPr>
          <a:xfrm>
            <a:off x="517525" y="1090295"/>
            <a:ext cx="10726420" cy="2395220"/>
          </a:xfrm>
          <a:prstGeom prst="rect">
            <a:avLst/>
          </a:prstGeom>
        </p:spPr>
      </p:pic>
      <p:sp>
        <p:nvSpPr>
          <p:cNvPr id="3" name="Rectangle 2"/>
          <p:cNvSpPr/>
          <p:nvPr/>
        </p:nvSpPr>
        <p:spPr>
          <a:xfrm>
            <a:off x="1419860" y="2573655"/>
            <a:ext cx="8688705" cy="82740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197850" y="3089910"/>
            <a:ext cx="168973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06290" y="2573655"/>
            <a:ext cx="2200910" cy="25971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ext Box 9"/>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17" name="Picture 16"/>
          <p:cNvPicPr>
            <a:picLocks noChangeAspect="1"/>
          </p:cNvPicPr>
          <p:nvPr/>
        </p:nvPicPr>
        <p:blipFill>
          <a:blip r:embed="rId1"/>
          <a:stretch>
            <a:fillRect/>
          </a:stretch>
        </p:blipFill>
        <p:spPr>
          <a:xfrm>
            <a:off x="517525" y="1090295"/>
            <a:ext cx="10726420" cy="2395220"/>
          </a:xfrm>
          <a:prstGeom prst="rect">
            <a:avLst/>
          </a:prstGeom>
        </p:spPr>
      </p:pic>
      <p:sp>
        <p:nvSpPr>
          <p:cNvPr id="3" name="Rectangle 2"/>
          <p:cNvSpPr/>
          <p:nvPr/>
        </p:nvSpPr>
        <p:spPr>
          <a:xfrm>
            <a:off x="1419860" y="2573655"/>
            <a:ext cx="8688705" cy="82740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197850" y="3089910"/>
            <a:ext cx="168973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06290" y="2573655"/>
            <a:ext cx="2200910" cy="25971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517525" y="3719830"/>
            <a:ext cx="10726420" cy="1198880"/>
          </a:xfrm>
          <a:prstGeom prst="rect">
            <a:avLst/>
          </a:prstGeom>
          <a:noFill/>
        </p:spPr>
        <p:txBody>
          <a:bodyPr wrap="square" rtlCol="0">
            <a:spAutoFit/>
          </a:bodyPr>
          <a:lstStyle/>
          <a:p>
            <a:r>
              <a:rPr lang="en-US" altLang="en-US"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The Reason: </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The Merge Join rewinds its inner side to the start of the current group of equal keyed tuples if the next outer tuple must be also joined to the same group.</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Explain counts those tuples twice.</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p:txBody>
      </p:sp>
      <p:sp>
        <p:nvSpPr>
          <p:cNvPr id="8" name="Text Box 7"/>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9" name="Text Box 18"/>
          <p:cNvSpPr txBox="1"/>
          <p:nvPr/>
        </p:nvSpPr>
        <p:spPr>
          <a:xfrm>
            <a:off x="6586855" y="5445125"/>
            <a:ext cx="5314950" cy="368300"/>
          </a:xfrm>
          <a:prstGeom prst="rect">
            <a:avLst/>
          </a:prstGeom>
          <a:noFill/>
        </p:spPr>
        <p:txBody>
          <a:bodyPr wrap="square" rtlCol="0" anchor="t">
            <a:spAutoFit/>
          </a:bodyPr>
          <a:lstStyle/>
          <a:p>
            <a:r>
              <a:rPr lang="en-US" altLang="en-US" b="1" dirty="0">
                <a:latin typeface="Roboto Medium" panose="02000000000000000000" pitchFamily="2" charset="0"/>
                <a:ea typeface="Roboto Medium" panose="02000000000000000000" pitchFamily="2" charset="0"/>
              </a:rPr>
              <a:t>You can find the thread here: </a:t>
            </a:r>
            <a:r>
              <a:rPr lang="en-US" b="1" dirty="0">
                <a:latin typeface="Roboto Medium" panose="02000000000000000000" pitchFamily="2" charset="0"/>
                <a:ea typeface="Roboto Medium" panose="02000000000000000000" pitchFamily="2" charset="0"/>
              </a:rPr>
              <a:t>bit.ly/3yyH6dx</a:t>
            </a:r>
            <a:endParaRPr lang="en-US" b="1" dirty="0">
              <a:latin typeface="Roboto Medium" panose="02000000000000000000" pitchFamily="2" charset="0"/>
              <a:ea typeface="Roboto Medium" panose="02000000000000000000" pitchFamily="2"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err="1">
                <a:solidFill>
                  <a:srgbClr val="16229A"/>
                </a:solidFill>
                <a:latin typeface="Roboto Medium" panose="02000000000000000000" pitchFamily="2" charset="0"/>
                <a:ea typeface="Roboto Medium" panose="02000000000000000000" pitchFamily="2" charset="0"/>
              </a:rPr>
              <a:t>Analysing</a:t>
            </a:r>
            <a:r>
              <a:rPr lang="en-US" altLang="en-US" b="0" dirty="0">
                <a:solidFill>
                  <a:srgbClr val="16229A"/>
                </a:solidFill>
                <a:latin typeface="Roboto Medium" panose="02000000000000000000" pitchFamily="2" charset="0"/>
                <a:ea typeface="Roboto Medium" panose="02000000000000000000" pitchFamily="2" charset="0"/>
              </a:rPr>
              <a:t> with </a:t>
            </a:r>
            <a:r>
              <a:rPr lang="en-US" altLang="en-US" b="0" dirty="0" err="1">
                <a:solidFill>
                  <a:srgbClr val="16229A"/>
                </a:solidFill>
                <a:latin typeface="Roboto Medium" panose="02000000000000000000" pitchFamily="2" charset="0"/>
                <a:ea typeface="Roboto Medium" panose="02000000000000000000" pitchFamily="2" charset="0"/>
              </a:rPr>
              <a:t>aqo_query_stats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Группа 1"/>
          <p:cNvGrpSpPr/>
          <p:nvPr/>
        </p:nvGrpSpPr>
        <p:grpSpPr>
          <a:xfrm>
            <a:off x="912495" y="1322740"/>
            <a:ext cx="10367010" cy="4512342"/>
            <a:chOff x="43180" y="737870"/>
            <a:chExt cx="12152630" cy="5289550"/>
          </a:xfrm>
        </p:grpSpPr>
        <p:sp>
          <p:nvSpPr>
            <p:cNvPr id="3" name="Rectangle 10"/>
            <p:cNvSpPr/>
            <p:nvPr/>
          </p:nvSpPr>
          <p:spPr>
            <a:xfrm>
              <a:off x="43180" y="737870"/>
              <a:ext cx="9302115" cy="48323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en-US">
                  <a:solidFill>
                    <a:schemeClr val="tx1"/>
                  </a:solidFill>
                  <a:latin typeface="Roboto Light" panose="02000000000000000000" pitchFamily="2" charset="0"/>
                  <a:cs typeface="Roboto Light" panose="02000000000000000000" pitchFamily="2" charset="0"/>
                </a:rPr>
                <a:t>SELECT * FROM aqo_query_stats \gx</a:t>
              </a:r>
              <a:endParaRPr lang="en-US" altLang="en-US">
                <a:solidFill>
                  <a:schemeClr val="tx1"/>
                </a:solidFill>
                <a:latin typeface="Roboto Light" panose="02000000000000000000" pitchFamily="2" charset="0"/>
                <a:cs typeface="Roboto Light" panose="02000000000000000000" pitchFamily="2" charset="0"/>
              </a:endParaRPr>
            </a:p>
          </p:txBody>
        </p:sp>
        <p:pic>
          <p:nvPicPr>
            <p:cNvPr id="7" name="Picture 13"/>
            <p:cNvPicPr>
              <a:picLocks noChangeAspect="1"/>
            </p:cNvPicPr>
            <p:nvPr/>
          </p:nvPicPr>
          <p:blipFill>
            <a:blip r:embed="rId1"/>
            <a:stretch>
              <a:fillRect/>
            </a:stretch>
          </p:blipFill>
          <p:spPr>
            <a:xfrm>
              <a:off x="43180" y="1370330"/>
              <a:ext cx="12152630" cy="4657090"/>
            </a:xfrm>
            <a:prstGeom prst="rect">
              <a:avLst/>
            </a:prstGeom>
          </p:spPr>
        </p:pic>
        <p:sp>
          <p:nvSpPr>
            <p:cNvPr id="8" name="Rectangle 14"/>
            <p:cNvSpPr/>
            <p:nvPr/>
          </p:nvSpPr>
          <p:spPr>
            <a:xfrm>
              <a:off x="43815" y="1830070"/>
              <a:ext cx="12105005" cy="468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14"/>
          <p:cNvSpPr/>
          <p:nvPr/>
        </p:nvSpPr>
        <p:spPr>
          <a:xfrm>
            <a:off x="912495" y="2634241"/>
            <a:ext cx="10296597" cy="39862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7"/>
          <p:cNvSpPr/>
          <p:nvPr/>
        </p:nvSpPr>
        <p:spPr>
          <a:xfrm>
            <a:off x="912495" y="3029103"/>
            <a:ext cx="10326383" cy="399773"/>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Control queries with AQO </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20" name="Picture 16"/>
          <p:cNvPicPr>
            <a:picLocks noChangeAspect="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a:fillRect/>
          </a:stretch>
        </p:blipFill>
        <p:spPr>
          <a:xfrm>
            <a:off x="418303" y="1181816"/>
            <a:ext cx="11177067" cy="3840438"/>
          </a:xfrm>
          <a:prstGeom prst="rect">
            <a:avLst/>
          </a:prstGeom>
          <a:solidFill>
            <a:schemeClr val="bg1"/>
          </a:solidFill>
          <a:ln>
            <a:solidFill>
              <a:schemeClr val="bg1"/>
            </a:solidFill>
          </a:ln>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AQO's storage structure </a:t>
            </a:r>
            <a:endParaRPr lang="en-US" altLang="en-US" b="0" dirty="0">
              <a:solidFill>
                <a:srgbClr val="16229A"/>
              </a:solidFill>
              <a:latin typeface="Roboto Medium" panose="02000000000000000000" pitchFamily="2" charset="0"/>
              <a:ea typeface="Roboto Medium" panose="02000000000000000000" pitchFamily="2" charset="0"/>
            </a:endParaRPr>
          </a:p>
        </p:txBody>
      </p:sp>
      <p:graphicFrame>
        <p:nvGraphicFramePr>
          <p:cNvPr id="3" name="Table 2"/>
          <p:cNvGraphicFramePr/>
          <p:nvPr/>
        </p:nvGraphicFramePr>
        <p:xfrm>
          <a:off x="517358" y="1162735"/>
          <a:ext cx="10738580" cy="4861361"/>
        </p:xfrm>
        <a:graphic>
          <a:graphicData uri="http://schemas.openxmlformats.org/drawingml/2006/table">
            <a:tbl>
              <a:tblPr lastRow="1">
                <a:tableStyleId>{E8034E78-7F5D-4C2E-B375-FC64B27BC917}</a:tableStyleId>
              </a:tblPr>
              <a:tblGrid>
                <a:gridCol w="2750659"/>
                <a:gridCol w="2750082"/>
                <a:gridCol w="2080722"/>
                <a:gridCol w="3157117"/>
              </a:tblGrid>
              <a:tr h="581149">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aqo_data</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aqo_queries</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aqo_query_text</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aqo_query_stat</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071790">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(Queries)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subspace (Nodes)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NFeatures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Features (</a:t>
                      </a:r>
                      <a:r>
                        <a:rPr lang="en-US" altLang="en-US" sz="1600" dirty="0" err="1">
                          <a:solidFill>
                            <a:schemeClr val="tx1"/>
                          </a:solidFill>
                          <a:effectLst/>
                          <a:latin typeface="Roboto Light" panose="02000000000000000000" pitchFamily="2" charset="0"/>
                          <a:ea typeface="Roboto Light" panose="02000000000000000000" pitchFamily="2" charset="0"/>
                        </a:rPr>
                        <a:t>Selectivities</a:t>
                      </a:r>
                      <a:r>
                        <a:rPr lang="en-US" altLang="en-US" sz="1600" dirty="0">
                          <a:solidFill>
                            <a:schemeClr val="tx1"/>
                          </a:solidFill>
                          <a:effectLst/>
                          <a:latin typeface="Roboto Light" panose="02000000000000000000" pitchFamily="2" charset="0"/>
                          <a:ea typeface="Roboto Light" panose="02000000000000000000" pitchFamily="2" charset="0"/>
                        </a:rPr>
                        <a: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Targets (Rows)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Oids</a:t>
                      </a:r>
                      <a:r>
                        <a:rPr lang="en-US" altLang="en-US" sz="1600" dirty="0">
                          <a:solidFill>
                            <a:schemeClr val="tx1"/>
                          </a:solidFill>
                          <a:effectLst/>
                          <a:latin typeface="Roboto Light" panose="02000000000000000000" pitchFamily="2" charset="0"/>
                          <a:ea typeface="Roboto Light" panose="02000000000000000000" pitchFamily="2" charset="0"/>
                        </a:rPr>
                        <a:t> of relations</a:t>
                      </a:r>
                      <a:endParaRPr lang="en-US" altLang="en-US" sz="1600" dirty="0">
                        <a:solidFill>
                          <a:schemeClr val="tx1"/>
                        </a:solidFill>
                        <a:effectLst/>
                        <a:latin typeface="Roboto Light" panose="02000000000000000000" pitchFamily="2" charset="0"/>
                        <a:ea typeface="Roboto Light" panose="02000000000000000000" pitchFamily="2" charset="0"/>
                      </a:endParaRPr>
                    </a:p>
                    <a:p>
                      <a:pPr indent="0">
                        <a:buFont typeface="Arial" panose="02080604020202020204" pitchFamily="34" charset="0"/>
                        <a:buNone/>
                      </a:pP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Learn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Use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Auto tuning</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text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Queryid</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1208422">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t>
                      </a:r>
                      <a:r>
                        <a:rPr lang="en-US" altLang="en-US" sz="1600" b="1" dirty="0" err="1">
                          <a:solidFill>
                            <a:schemeClr val="tx1"/>
                          </a:solidFill>
                          <a:effectLst/>
                          <a:latin typeface="Roboto Medium" panose="02000000000000000000" pitchFamily="2" charset="0"/>
                          <a:ea typeface="Roboto Medium" panose="02000000000000000000" pitchFamily="2" charset="0"/>
                        </a:rPr>
                        <a:t>selectivities</a:t>
                      </a:r>
                      <a:r>
                        <a:rPr lang="en-US" altLang="en-US" sz="1600" b="1" dirty="0">
                          <a:solidFill>
                            <a:schemeClr val="tx1"/>
                          </a:solidFill>
                          <a:effectLst/>
                          <a:latin typeface="Roboto Medium" panose="02000000000000000000" pitchFamily="2" charset="0"/>
                          <a:ea typeface="Roboto Medium" panose="02000000000000000000" pitchFamily="2" charset="0"/>
                        </a:rPr>
                        <a:t> for every query statement and it's number of rows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a:solidFill>
                            <a:schemeClr val="tx1"/>
                          </a:solidFill>
                          <a:effectLst/>
                          <a:latin typeface="Roboto Medium" panose="02000000000000000000" pitchFamily="2" charset="0"/>
                          <a:ea typeface="Roboto Medium" panose="02000000000000000000" pitchFamily="2" charset="0"/>
                        </a:rPr>
                        <a:t>Settings for all known queries</a:t>
                      </a:r>
                      <a:endParaRPr lang="en-US" altLang="en-US" sz="1600" b="1">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all known queries and it's hashes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For analysis of working AQO</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837671" y="285041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Testing results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Текст 5"/>
          <p:cNvSpPr>
            <a:spLocks noGrp="1"/>
          </p:cNvSpPr>
          <p:nvPr/>
        </p:nvSpPr>
        <p:spPr>
          <a:xfrm>
            <a:off x="581025" y="1199515"/>
            <a:ext cx="9704705" cy="4009390"/>
          </a:xfrm>
          <a:prstGeom prst="rect">
            <a:avLst/>
          </a:prstGeom>
        </p:spPr>
        <p:txBody>
          <a:bodyPr vert="horz" lIns="0" tIns="0" rIns="0" bIns="0" rtlCol="0"/>
          <a:lstStyle>
            <a:lvl1pPr marL="0" indent="0" algn="l" defTabSz="914400" rtl="0" eaLnBrk="1" latinLnBrk="0" hangingPunct="1">
              <a:lnSpc>
                <a:spcPct val="100000"/>
              </a:lnSpc>
              <a:spcBef>
                <a:spcPts val="1000"/>
              </a:spcBef>
              <a:buFontTx/>
              <a:buNone/>
              <a:defRPr sz="1600" b="0"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endParaRPr lang="en-US" altLang="ru-RU" sz="2400" b="1" dirty="0">
              <a:solidFill>
                <a:schemeClr val="accent1"/>
              </a:solidFill>
              <a:effectLst>
                <a:outerShdw blurRad="38100" dist="25400" dir="5400000" algn="ctr" rotWithShape="0">
                  <a:srgbClr val="6E747A">
                    <a:alpha val="43000"/>
                  </a:srgbClr>
                </a:outerShdw>
              </a:effectLst>
            </a:endParaRPr>
          </a:p>
          <a:p>
            <a:pPr marL="285750" indent="-28575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rPr>
              <a:t>set</a:t>
            </a:r>
            <a:r>
              <a:rPr lang="en-US" sz="2400" dirty="0">
                <a:solidFill>
                  <a:schemeClr val="tx1"/>
                </a:solidFill>
                <a:latin typeface="Roboto Light" panose="02000000000000000000" pitchFamily="2" charset="0"/>
                <a:ea typeface="Roboto Light" panose="02000000000000000000" pitchFamily="2" charset="0"/>
              </a:rPr>
              <a:t> of</a:t>
            </a:r>
            <a:r>
              <a:rPr lang="ru-RU" sz="2400" dirty="0">
                <a:solidFill>
                  <a:schemeClr val="tx1"/>
                </a:solidFill>
                <a:latin typeface="Roboto Light" panose="02000000000000000000" pitchFamily="2" charset="0"/>
                <a:ea typeface="Roboto Light" panose="02000000000000000000" pitchFamily="2" charset="0"/>
              </a:rPr>
              <a:t> 113 </a:t>
            </a:r>
            <a:r>
              <a:rPr lang="en-US" altLang="ru-RU" sz="2400" dirty="0">
                <a:solidFill>
                  <a:schemeClr val="tx1"/>
                </a:solidFill>
                <a:latin typeface="Roboto Light" panose="02000000000000000000" pitchFamily="2" charset="0"/>
                <a:ea typeface="Roboto Light" panose="02000000000000000000" pitchFamily="2" charset="0"/>
              </a:rPr>
              <a:t>queries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sz="2400" dirty="0" err="1">
                <a:solidFill>
                  <a:schemeClr val="tx1"/>
                </a:solidFill>
                <a:latin typeface="Roboto Light" panose="02000000000000000000" pitchFamily="2" charset="0"/>
                <a:ea typeface="Roboto Light" panose="02000000000000000000" pitchFamily="2" charset="0"/>
              </a:rPr>
              <a:t>every query have from</a:t>
            </a:r>
            <a:r>
              <a:rPr lang="ru-RU" sz="2400" dirty="0">
                <a:solidFill>
                  <a:schemeClr val="tx1"/>
                </a:solidFill>
                <a:latin typeface="Roboto Light" panose="02000000000000000000" pitchFamily="2" charset="0"/>
                <a:ea typeface="Roboto Light" panose="02000000000000000000" pitchFamily="2" charset="0"/>
              </a:rPr>
              <a:t> 3 </a:t>
            </a:r>
            <a:r>
              <a:rPr lang="en-US" altLang="ru-RU" sz="2400" dirty="0">
                <a:solidFill>
                  <a:schemeClr val="tx1"/>
                </a:solidFill>
                <a:latin typeface="Roboto Light" panose="02000000000000000000" pitchFamily="2" charset="0"/>
                <a:ea typeface="Roboto Light" panose="02000000000000000000" pitchFamily="2" charset="0"/>
              </a:rPr>
              <a:t>to</a:t>
            </a:r>
            <a:r>
              <a:rPr lang="ru-RU" sz="2400" dirty="0">
                <a:solidFill>
                  <a:schemeClr val="tx1"/>
                </a:solidFill>
                <a:latin typeface="Roboto Light" panose="02000000000000000000" pitchFamily="2" charset="0"/>
                <a:ea typeface="Roboto Light" panose="02000000000000000000" pitchFamily="2" charset="0"/>
              </a:rPr>
              <a:t> 16 </a:t>
            </a:r>
            <a:r>
              <a:rPr lang="en-US" altLang="ru-RU" sz="2400" dirty="0">
                <a:solidFill>
                  <a:schemeClr val="tx1"/>
                </a:solidFill>
                <a:latin typeface="Roboto Light" panose="02000000000000000000" pitchFamily="2" charset="0"/>
                <a:ea typeface="Roboto Light" panose="02000000000000000000" pitchFamily="2" charset="0"/>
              </a:rPr>
              <a:t>joins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ru-RU" sz="2400" dirty="0">
                <a:solidFill>
                  <a:schemeClr val="tx1"/>
                </a:solidFill>
                <a:latin typeface="Roboto Light" panose="02000000000000000000" pitchFamily="2" charset="0"/>
                <a:ea typeface="Roboto Light" panose="02000000000000000000" pitchFamily="2" charset="0"/>
                <a:sym typeface="+mn-ea"/>
              </a:rPr>
              <a:t>the queries answer the logical questions of a movie lover</a:t>
            </a:r>
            <a:endParaRPr lang="ru-RU" sz="2400" dirty="0">
              <a:solidFill>
                <a:schemeClr val="tx1"/>
              </a:solidFill>
              <a:latin typeface="Roboto Light" panose="02000000000000000000" pitchFamily="2" charset="0"/>
              <a:ea typeface="Roboto Light" panose="02000000000000000000" pitchFamily="2" charset="0"/>
              <a:sym typeface="+mn-ea"/>
            </a:endParaRPr>
          </a:p>
          <a:p>
            <a:pPr marL="285750" indent="-285750">
              <a:buFont typeface="Arial" panose="02080604020202020204" pitchFamily="34" charset="0"/>
              <a:buChar char="•"/>
            </a:pPr>
            <a:r>
              <a:rPr sz="2400" dirty="0">
                <a:solidFill>
                  <a:schemeClr val="tx1"/>
                </a:solidFill>
                <a:latin typeface="Roboto Light" panose="02000000000000000000" pitchFamily="2" charset="0"/>
                <a:ea typeface="Roboto Light" panose="02000000000000000000" pitchFamily="2" charset="0"/>
              </a:rPr>
              <a:t>queries are difficult for the optimizer due to </a:t>
            </a:r>
            <a:br>
              <a:rPr sz="2400" dirty="0">
                <a:solidFill>
                  <a:schemeClr val="tx1"/>
                </a:solidFill>
                <a:latin typeface="Roboto Light" panose="02000000000000000000" pitchFamily="2" charset="0"/>
                <a:ea typeface="Roboto Light" panose="02000000000000000000" pitchFamily="2" charset="0"/>
              </a:rPr>
            </a:br>
            <a:r>
              <a:rPr sz="2400" dirty="0">
                <a:solidFill>
                  <a:schemeClr val="tx1"/>
                </a:solidFill>
                <a:latin typeface="Roboto Light" panose="02000000000000000000" pitchFamily="2" charset="0"/>
                <a:ea typeface="Roboto Light" panose="02000000000000000000" pitchFamily="2" charset="0"/>
              </a:rPr>
              <a:t>the large number of joins and correlations</a:t>
            </a:r>
            <a:endParaRPr sz="240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5608320" y="5573395"/>
            <a:ext cx="6016625" cy="368300"/>
          </a:xfrm>
          <a:prstGeom prst="rect">
            <a:avLst/>
          </a:prstGeom>
          <a:noFill/>
        </p:spPr>
        <p:txBody>
          <a:bodyPr wrap="square" rtlCol="0" anchor="t">
            <a:spAutoFit/>
          </a:bodyPr>
          <a:lstStyle/>
          <a:p>
            <a:r>
              <a:rPr lang="en-US" altLang="en-US" b="1"/>
              <a:t>You can find the thread here:  </a:t>
            </a:r>
            <a:r>
              <a:rPr lang="en-US" b="1"/>
              <a:t>bit.ly/4bCE5ru</a:t>
            </a:r>
            <a:endParaRPr lang="en-US" b="1"/>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Picture 10"/>
          <p:cNvPicPr>
            <a:picLocks noChangeAspect="1"/>
          </p:cNvPicPr>
          <p:nvPr/>
        </p:nvPicPr>
        <p:blipFill>
          <a:blip r:embed="rId1"/>
          <a:stretch>
            <a:fillRect/>
          </a:stretch>
        </p:blipFill>
        <p:spPr>
          <a:xfrm>
            <a:off x="1313815" y="1054735"/>
            <a:ext cx="9372600" cy="4998085"/>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Tests On Join Order Benchmark</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517525" y="925195"/>
            <a:ext cx="10799445" cy="5209540"/>
          </a:xfrm>
        </p:spPr>
        <p:txBody>
          <a:bodyPr>
            <a:normAutofit/>
          </a:bodyPr>
          <a:lstStyle/>
          <a:p>
            <a:pPr algn="just"/>
            <a:r>
              <a:rPr lang="en-US" altLang="ru-RU" sz="2400" b="0" dirty="0">
                <a:solidFill>
                  <a:schemeClr val="accent1"/>
                </a:solidFill>
                <a:latin typeface="Roboto Light" panose="02000000000000000000" pitchFamily="2" charset="0"/>
                <a:cs typeface="Roboto Light" panose="02000000000000000000" pitchFamily="2" charset="0"/>
                <a:sym typeface="+mn-ea"/>
              </a:rPr>
              <a:t>main parameters on all stages:</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just">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random</a:t>
            </a:r>
            <a:r>
              <a:rPr lang="en-US" sz="2400" b="0" dirty="0">
                <a:solidFill>
                  <a:schemeClr val="tx1"/>
                </a:solidFill>
                <a:latin typeface="Roboto Light" panose="02000000000000000000" pitchFamily="2" charset="0"/>
                <a:cs typeface="Roboto Light" panose="02000000000000000000" pitchFamily="2" charset="0"/>
                <a:sym typeface="+mn-ea"/>
              </a:rPr>
              <a:t>/</a:t>
            </a:r>
            <a:r>
              <a:rPr lang="ru-RU" sz="2400" b="0" dirty="0" err="1">
                <a:solidFill>
                  <a:schemeClr val="tx1"/>
                </a:solidFill>
                <a:latin typeface="Roboto Light" panose="02000000000000000000" pitchFamily="2" charset="0"/>
                <a:cs typeface="Roboto Light" panose="02000000000000000000" pitchFamily="2" charset="0"/>
                <a:sym typeface="+mn-ea"/>
              </a:rPr>
              <a:t>seq_page_cost</a:t>
            </a:r>
            <a:r>
              <a:rPr lang="ru-RU" sz="2400" b="0" dirty="0">
                <a:solidFill>
                  <a:schemeClr val="tx1"/>
                </a:solidFill>
                <a:latin typeface="Roboto Light" panose="02000000000000000000" pitchFamily="2" charset="0"/>
                <a:cs typeface="Roboto Light" panose="02000000000000000000" pitchFamily="2" charset="0"/>
                <a:sym typeface="+mn-ea"/>
              </a:rPr>
              <a:t> = 1</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l">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from</a:t>
            </a:r>
            <a:r>
              <a:rPr lang="en-US" altLang="ru-RU" sz="2400" b="0" dirty="0">
                <a:solidFill>
                  <a:schemeClr val="tx1"/>
                </a:solidFill>
                <a:latin typeface="Roboto Light" panose="02000000000000000000" pitchFamily="2" charset="0"/>
                <a:cs typeface="Roboto Light" panose="02000000000000000000" pitchFamily="2" charset="0"/>
                <a:sym typeface="+mn-ea"/>
              </a:rPr>
              <a:t>/join</a:t>
            </a:r>
            <a:r>
              <a:rPr lang="ru-RU" sz="2400" b="0" dirty="0">
                <a:solidFill>
                  <a:schemeClr val="tx1"/>
                </a:solidFill>
                <a:latin typeface="Roboto Light" panose="02000000000000000000" pitchFamily="2" charset="0"/>
                <a:cs typeface="Roboto Light" panose="02000000000000000000" pitchFamily="2" charset="0"/>
                <a:sym typeface="+mn-ea"/>
              </a:rPr>
              <a:t>_</a:t>
            </a:r>
            <a:r>
              <a:rPr lang="ru-RU" sz="2400" b="0" dirty="0" err="1">
                <a:solidFill>
                  <a:schemeClr val="tx1"/>
                </a:solidFill>
                <a:latin typeface="Roboto Light" panose="02000000000000000000" pitchFamily="2" charset="0"/>
                <a:cs typeface="Roboto Light" panose="02000000000000000000" pitchFamily="2" charset="0"/>
                <a:sym typeface="+mn-ea"/>
              </a:rPr>
              <a:t>collapse_limit</a:t>
            </a:r>
            <a:r>
              <a:rPr lang="ru-RU" sz="2400" b="0" dirty="0">
                <a:solidFill>
                  <a:schemeClr val="tx1"/>
                </a:solidFill>
                <a:latin typeface="Roboto Light" panose="02000000000000000000" pitchFamily="2" charset="0"/>
                <a:cs typeface="Roboto Light" panose="02000000000000000000" pitchFamily="2" charset="0"/>
                <a:sym typeface="+mn-ea"/>
              </a:rPr>
              <a:t> = </a:t>
            </a:r>
            <a:r>
              <a:rPr lang="en-US" altLang="ru-RU" sz="2400" b="0" dirty="0">
                <a:solidFill>
                  <a:schemeClr val="tx1"/>
                </a:solidFill>
                <a:latin typeface="Roboto Light" panose="02000000000000000000" pitchFamily="2" charset="0"/>
                <a:cs typeface="Roboto Light" panose="02000000000000000000" pitchFamily="2" charset="0"/>
                <a:sym typeface="+mn-ea"/>
              </a:rPr>
              <a:t>4</a:t>
            </a:r>
            <a:endParaRPr lang="ru-RU" sz="2400" b="0" dirty="0">
              <a:solidFill>
                <a:schemeClr val="tx1"/>
              </a:solidFill>
              <a:latin typeface="Roboto Light" panose="02000000000000000000" pitchFamily="2" charset="0"/>
              <a:cs typeface="Roboto Light" panose="02000000000000000000" pitchFamily="2" charset="0"/>
              <a:sym typeface="+mn-ea"/>
            </a:endParaRPr>
          </a:p>
          <a:p>
            <a:pPr algn="just">
              <a:buFont typeface="Arial" panose="02080604020202020204" pitchFamily="34" charset="0"/>
            </a:pPr>
            <a:r>
              <a:rPr lang="en-US" altLang="ru-RU" sz="2400" b="0" dirty="0">
                <a:solidFill>
                  <a:schemeClr val="accent1"/>
                </a:solidFill>
                <a:latin typeface="Roboto Light" panose="02000000000000000000" pitchFamily="2" charset="0"/>
                <a:cs typeface="Roboto Light" panose="02000000000000000000" pitchFamily="2" charset="0"/>
              </a:rPr>
              <a:t>parameters on learning stage: </a:t>
            </a:r>
            <a:endParaRPr lang="en-US" altLang="ru-RU" sz="2400" b="0" dirty="0">
              <a:solidFill>
                <a:schemeClr val="tx1"/>
              </a:solidFill>
              <a:latin typeface="Roboto Light" panose="02000000000000000000" pitchFamily="2" charset="0"/>
              <a:cs typeface="Roboto Light" panose="02000000000000000000" pitchFamily="2" charset="0"/>
            </a:endParaRPr>
          </a:p>
          <a:p>
            <a:pPr marL="342900" indent="-342900" algn="just">
              <a:buFont typeface="Arial" panose="02080604020202020204" pitchFamily="34" charset="0"/>
              <a:buChar char="•"/>
            </a:pPr>
            <a:r>
              <a:rPr lang="en-US" altLang="ru-RU" sz="2400" b="0" dirty="0">
                <a:solidFill>
                  <a:schemeClr val="tx1"/>
                </a:solidFill>
                <a:latin typeface="Roboto Light" panose="02000000000000000000" pitchFamily="2" charset="0"/>
                <a:cs typeface="Roboto Light" panose="02000000000000000000" pitchFamily="2" charset="0"/>
              </a:rPr>
              <a:t>disable parallelism</a:t>
            </a:r>
            <a:endParaRPr lang="en-US" altLang="ru-RU" sz="2400" b="0" dirty="0">
              <a:solidFill>
                <a:schemeClr val="tx1"/>
              </a:solidFill>
              <a:latin typeface="Roboto Light" panose="02000000000000000000" pitchFamily="2" charset="0"/>
              <a:cs typeface="Roboto Light" panose="02000000000000000000" pitchFamily="2" charset="0"/>
            </a:endParaRPr>
          </a:p>
          <a:p>
            <a:pPr algn="just">
              <a:buFont typeface="Arial" panose="02080604020202020204" pitchFamily="34" charset="0"/>
            </a:pPr>
            <a:r>
              <a:rPr lang="en-US" altLang="en-US" sz="2400" b="0" dirty="0">
                <a:solidFill>
                  <a:schemeClr val="accent1"/>
                </a:solidFill>
                <a:latin typeface="Roboto Light" panose="02000000000000000000" pitchFamily="2" charset="0"/>
                <a:cs typeface="Roboto Light" panose="02000000000000000000" pitchFamily="2" charset="0"/>
                <a:sym typeface="+mn-ea"/>
              </a:rPr>
              <a:t>disabled frozen stages</a:t>
            </a:r>
            <a:r>
              <a:rPr lang="en-US" altLang="ru-RU" sz="2400" b="0" dirty="0">
                <a:solidFill>
                  <a:schemeClr val="accent1"/>
                </a:solidFill>
                <a:latin typeface="Roboto Light" panose="02000000000000000000" pitchFamily="2" charset="0"/>
                <a:cs typeface="Roboto Light" panose="02000000000000000000" pitchFamily="2" charset="0"/>
                <a:sym typeface="+mn-ea"/>
              </a:rPr>
              <a:t>: </a:t>
            </a:r>
            <a:endParaRPr lang="en-US" altLang="ru-RU" sz="2400" b="0" dirty="0">
              <a:solidFill>
                <a:schemeClr val="tx1"/>
              </a:solidFill>
              <a:latin typeface="Roboto Light" panose="02000000000000000000" pitchFamily="2" charset="0"/>
              <a:cs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cs typeface="Roboto Light" panose="02000000000000000000" pitchFamily="2" charset="0"/>
                <a:sym typeface="+mn-ea"/>
              </a:rPr>
              <a:t>en</a:t>
            </a:r>
            <a:r>
              <a:rPr lang="en-US" altLang="ru-RU" sz="2400" b="0" dirty="0">
                <a:solidFill>
                  <a:schemeClr val="tx1"/>
                </a:solidFill>
                <a:latin typeface="Roboto Light" panose="02000000000000000000" pitchFamily="2" charset="0"/>
                <a:cs typeface="Roboto Light" panose="02000000000000000000" pitchFamily="2" charset="0"/>
                <a:sym typeface="+mn-ea"/>
              </a:rPr>
              <a:t>able parallelism</a:t>
            </a:r>
            <a:endParaRPr lang="ru-RU" sz="2400" dirty="0">
              <a:solidFill>
                <a:schemeClr val="tx1"/>
              </a:solidFill>
              <a:latin typeface="Roboto Light" panose="02000000000000000000" pitchFamily="2" charset="0"/>
              <a:cs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B results in disabled mode"/>
          <p:cNvPicPr>
            <a:picLocks noChangeAspect="1"/>
          </p:cNvPicPr>
          <p:nvPr/>
        </p:nvPicPr>
        <p:blipFill>
          <a:blip r:embed="rId1"/>
          <a:stretch>
            <a:fillRect/>
          </a:stretch>
        </p:blipFill>
        <p:spPr>
          <a:xfrm>
            <a:off x="475615" y="1115060"/>
            <a:ext cx="11028045" cy="4627880"/>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Disabled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11" name="Text Box 3"/>
          <p:cNvSpPr txBox="1"/>
          <p:nvPr/>
        </p:nvSpPr>
        <p:spPr>
          <a:xfrm>
            <a:off x="5381625" y="5394960"/>
            <a:ext cx="1212850" cy="328930"/>
          </a:xfrm>
          <a:prstGeom prst="rect">
            <a:avLst/>
          </a:prstGeom>
          <a:noFill/>
        </p:spPr>
        <p:txBody>
          <a:bodyPr wrap="square" rtlCol="0">
            <a:spAutoFit/>
          </a:bodyPr>
          <a:lstStyle/>
          <a:p>
            <a:r>
              <a:rPr lang="en-US" altLang="en-US" dirty="0">
                <a:latin typeface="Roboto Medium" panose="02000000000000000000" pitchFamily="2" charset="0"/>
                <a:ea typeface="Roboto Medium" panose="02000000000000000000" pitchFamily="2" charset="0"/>
              </a:rPr>
              <a:t>queries</a:t>
            </a:r>
            <a:endParaRPr lang="en-US" altLang="en-US" dirty="0">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7"/>
          <p:cNvSpPr txBox="1"/>
          <p:nvPr/>
        </p:nvSpPr>
        <p:spPr>
          <a:xfrm>
            <a:off x="1218048" y="1739011"/>
            <a:ext cx="1693828" cy="294050"/>
          </a:xfrm>
          <a:prstGeom prst="rect">
            <a:avLst/>
          </a:prstGeom>
          <a:noFill/>
        </p:spPr>
        <p:txBody>
          <a:bodyPr vert="horz" wrap="square" rtlCol="0">
            <a:spAutoFit/>
          </a:bodyPr>
          <a:lstStyle/>
          <a:p>
            <a:r>
              <a:rPr lang="en-US" altLang="en-US">
                <a:latin typeface="Roboto Medium" panose="02000000000000000000" pitchFamily="2" charset="0"/>
                <a:ea typeface="Roboto Medium" panose="02000000000000000000" pitchFamily="2" charset="0"/>
              </a:rPr>
              <a:t>execution time</a:t>
            </a:r>
            <a:endParaRPr lang="en-US" altLang="en-US">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Group 13"/>
          <p:cNvGrpSpPr/>
          <p:nvPr/>
        </p:nvGrpSpPr>
        <p:grpSpPr>
          <a:xfrm>
            <a:off x="664210" y="647700"/>
            <a:ext cx="11338560" cy="5951855"/>
            <a:chOff x="1046" y="1020"/>
            <a:chExt cx="17856" cy="9373"/>
          </a:xfrm>
        </p:grpSpPr>
        <p:pic>
          <p:nvPicPr>
            <p:cNvPr id="9" name="Picture 8" descr="chart (5)"/>
            <p:cNvPicPr>
              <a:picLocks noChangeAspect="1"/>
            </p:cNvPicPr>
            <p:nvPr/>
          </p:nvPicPr>
          <p:blipFill>
            <a:blip r:embed="rId1"/>
            <a:stretch>
              <a:fillRect/>
            </a:stretch>
          </p:blipFill>
          <p:spPr>
            <a:xfrm>
              <a:off x="1046" y="1020"/>
              <a:ext cx="17856" cy="3563"/>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sp>
          <p:nvSpPr>
            <p:cNvPr id="6" name="Text Box 5"/>
            <p:cNvSpPr txBox="1"/>
            <p:nvPr/>
          </p:nvSpPr>
          <p:spPr>
            <a:xfrm>
              <a:off x="1780" y="1162"/>
              <a:ext cx="3664" cy="580"/>
            </a:xfrm>
            <a:prstGeom prst="rect">
              <a:avLst/>
            </a:prstGeom>
            <a:noFill/>
          </p:spPr>
          <p:txBody>
            <a:bodyPr wrap="square" rtlCol="0">
              <a:spAutoFit/>
            </a:bodyPr>
            <a:p>
              <a:r>
                <a:rPr lang="en-US" altLang="en-US"/>
                <a:t>cardinality error</a:t>
              </a:r>
              <a:endParaRPr lang="en-US" altLang="en-US"/>
            </a:p>
          </p:txBody>
        </p:sp>
        <p:sp>
          <p:nvSpPr>
            <p:cNvPr id="4" name="Text Box 3"/>
            <p:cNvSpPr txBox="1"/>
            <p:nvPr/>
          </p:nvSpPr>
          <p:spPr>
            <a:xfrm>
              <a:off x="2104" y="4003"/>
              <a:ext cx="3341" cy="580"/>
            </a:xfrm>
            <a:prstGeom prst="rect">
              <a:avLst/>
            </a:prstGeom>
            <a:noFill/>
          </p:spPr>
          <p:txBody>
            <a:bodyPr vert="horz" wrap="square" rtlCol="0">
              <a:spAutoFit/>
            </a:bodyPr>
            <a:p>
              <a:r>
                <a:rPr lang="en-US" altLang="en-US"/>
                <a:t>execution time</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pic>
        <p:nvPicPr>
          <p:cNvPr id="7" name="Picture 6" descr="chart"/>
          <p:cNvPicPr>
            <a:picLocks noChangeAspect="1"/>
          </p:cNvPicPr>
          <p:nvPr/>
        </p:nvPicPr>
        <p:blipFill>
          <a:blip r:embed="rId2"/>
          <a:stretch>
            <a:fillRect/>
          </a:stretch>
        </p:blipFill>
        <p:spPr>
          <a:xfrm>
            <a:off x="517525" y="2541905"/>
            <a:ext cx="11339195" cy="3963035"/>
          </a:xfrm>
          <a:prstGeom prst="rect">
            <a:avLst/>
          </a:prstGeom>
        </p:spPr>
      </p:pic>
      <p:sp>
        <p:nvSpPr>
          <p:cNvPr id="15" name="Text Box 14"/>
          <p:cNvSpPr txBox="1"/>
          <p:nvPr/>
        </p:nvSpPr>
        <p:spPr>
          <a:xfrm>
            <a:off x="1463040" y="2668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48970"/>
            <a:ext cx="11480800" cy="5950585"/>
            <a:chOff x="821" y="1022"/>
            <a:chExt cx="18080" cy="9371"/>
          </a:xfrm>
        </p:grpSpPr>
        <p:pic>
          <p:nvPicPr>
            <p:cNvPr id="10" name="Picture 9" descr="chart (6)"/>
            <p:cNvPicPr>
              <a:picLocks noChangeAspect="1"/>
            </p:cNvPicPr>
            <p:nvPr/>
          </p:nvPicPr>
          <p:blipFill>
            <a:blip r:embed="rId1"/>
            <a:stretch>
              <a:fillRect/>
            </a:stretch>
          </p:blipFill>
          <p:spPr>
            <a:xfrm>
              <a:off x="1051" y="1022"/>
              <a:ext cx="17850" cy="3562"/>
            </a:xfrm>
            <a:prstGeom prst="rect">
              <a:avLst/>
            </a:prstGeom>
          </p:spPr>
        </p:pic>
        <p:pic>
          <p:nvPicPr>
            <p:cNvPr id="7" name="Picture 6" descr="chart (2)"/>
            <p:cNvPicPr>
              <a:picLocks noChangeAspect="1"/>
            </p:cNvPicPr>
            <p:nvPr/>
          </p:nvPicPr>
          <p:blipFill>
            <a:blip r:embed="rId2"/>
            <a:stretch>
              <a:fillRect/>
            </a:stretch>
          </p:blipFill>
          <p:spPr>
            <a:xfrm>
              <a:off x="821" y="4000"/>
              <a:ext cx="17856" cy="6244"/>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1" name="Text Box 10"/>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hart (2)"/>
          <p:cNvPicPr>
            <a:picLocks noChangeAspect="1"/>
          </p:cNvPicPr>
          <p:nvPr/>
        </p:nvPicPr>
        <p:blipFill>
          <a:blip r:embed="rId1"/>
          <a:stretch>
            <a:fillRect/>
          </a:stretch>
        </p:blipFill>
        <p:spPr>
          <a:xfrm>
            <a:off x="521335" y="2540000"/>
            <a:ext cx="11338560" cy="3964940"/>
          </a:xfrm>
          <a:prstGeom prst="rect">
            <a:avLst/>
          </a:prstGeom>
        </p:spPr>
      </p:pic>
      <p:grpSp>
        <p:nvGrpSpPr>
          <p:cNvPr id="14" name="Group 13"/>
          <p:cNvGrpSpPr/>
          <p:nvPr/>
        </p:nvGrpSpPr>
        <p:grpSpPr>
          <a:xfrm>
            <a:off x="517525" y="648970"/>
            <a:ext cx="11492230" cy="5854700"/>
            <a:chOff x="815" y="1022"/>
            <a:chExt cx="18098" cy="9220"/>
          </a:xfrm>
        </p:grpSpPr>
        <p:pic>
          <p:nvPicPr>
            <p:cNvPr id="12" name="Picture 11" descr="chart (8)"/>
            <p:cNvPicPr>
              <a:picLocks noChangeAspect="1"/>
            </p:cNvPicPr>
            <p:nvPr/>
          </p:nvPicPr>
          <p:blipFill>
            <a:blip r:embed="rId2"/>
            <a:stretch>
              <a:fillRect/>
            </a:stretch>
          </p:blipFill>
          <p:spPr>
            <a:xfrm>
              <a:off x="1051" y="1022"/>
              <a:ext cx="17862" cy="3581"/>
            </a:xfrm>
            <a:prstGeom prst="rect">
              <a:avLst/>
            </a:prstGeom>
          </p:spPr>
        </p:pic>
        <p:pic>
          <p:nvPicPr>
            <p:cNvPr id="2" name="Picture 1" descr="chart (4)"/>
            <p:cNvPicPr>
              <a:picLocks noChangeAspect="1"/>
            </p:cNvPicPr>
            <p:nvPr/>
          </p:nvPicPr>
          <p:blipFill>
            <a:blip r:embed="rId3"/>
            <a:stretch>
              <a:fillRect/>
            </a:stretch>
          </p:blipFill>
          <p:spPr>
            <a:xfrm>
              <a:off x="815" y="4000"/>
              <a:ext cx="17862" cy="6243"/>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9765"/>
            <a:ext cx="11489690" cy="5844540"/>
            <a:chOff x="821" y="1039"/>
            <a:chExt cx="18094" cy="9204"/>
          </a:xfrm>
        </p:grpSpPr>
        <p:pic>
          <p:nvPicPr>
            <p:cNvPr id="11" name="Picture 10" descr="chart (10)"/>
            <p:cNvPicPr>
              <a:picLocks noChangeAspect="1"/>
            </p:cNvPicPr>
            <p:nvPr/>
          </p:nvPicPr>
          <p:blipFill>
            <a:blip r:embed="rId1"/>
            <a:stretch>
              <a:fillRect/>
            </a:stretch>
          </p:blipFill>
          <p:spPr>
            <a:xfrm>
              <a:off x="1051" y="1039"/>
              <a:ext cx="17865" cy="3971"/>
            </a:xfrm>
            <a:prstGeom prst="rect">
              <a:avLst/>
            </a:prstGeom>
          </p:spPr>
        </p:pic>
        <p:pic>
          <p:nvPicPr>
            <p:cNvPr id="7" name="Picture 6" descr="chart (17)"/>
            <p:cNvPicPr>
              <a:picLocks noChangeAspect="1"/>
            </p:cNvPicPr>
            <p:nvPr/>
          </p:nvPicPr>
          <p:blipFill>
            <a:blip r:embed="rId2"/>
            <a:stretch>
              <a:fillRect/>
            </a:stretch>
          </p:blipFill>
          <p:spPr>
            <a:xfrm>
              <a:off x="821" y="4001"/>
              <a:ext cx="17865" cy="6242"/>
            </a:xfrm>
            <a:prstGeom prst="rect">
              <a:avLst/>
            </a:prstGeom>
          </p:spPr>
        </p:pic>
      </p:grpSp>
      <p:sp>
        <p:nvSpPr>
          <p:cNvPr id="2" name="Text Box 1"/>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8495"/>
            <a:ext cx="11493500" cy="5845810"/>
            <a:chOff x="821" y="1037"/>
            <a:chExt cx="18100" cy="9206"/>
          </a:xfrm>
        </p:grpSpPr>
        <p:pic>
          <p:nvPicPr>
            <p:cNvPr id="11" name="Picture 10" descr="chart (3)"/>
            <p:cNvPicPr>
              <a:picLocks noChangeAspect="1"/>
            </p:cNvPicPr>
            <p:nvPr/>
          </p:nvPicPr>
          <p:blipFill>
            <a:blip r:embed="rId1"/>
            <a:stretch>
              <a:fillRect/>
            </a:stretch>
          </p:blipFill>
          <p:spPr>
            <a:xfrm>
              <a:off x="1051" y="1037"/>
              <a:ext cx="17871" cy="3530"/>
            </a:xfrm>
            <a:prstGeom prst="rect">
              <a:avLst/>
            </a:prstGeom>
          </p:spPr>
        </p:pic>
        <p:pic>
          <p:nvPicPr>
            <p:cNvPr id="3" name="Picture 2" descr="chart (6)"/>
            <p:cNvPicPr>
              <a:picLocks noChangeAspect="1"/>
            </p:cNvPicPr>
            <p:nvPr/>
          </p:nvPicPr>
          <p:blipFill>
            <a:blip r:embed="rId2"/>
            <a:stretch>
              <a:fillRect/>
            </a:stretch>
          </p:blipFill>
          <p:spPr>
            <a:xfrm>
              <a:off x="821" y="4001"/>
              <a:ext cx="17865" cy="6242"/>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4" name="Text Box 3"/>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 name="Group 15"/>
          <p:cNvGrpSpPr/>
          <p:nvPr/>
        </p:nvGrpSpPr>
        <p:grpSpPr>
          <a:xfrm>
            <a:off x="517525" y="647700"/>
            <a:ext cx="11496040" cy="5856605"/>
            <a:chOff x="815" y="1020"/>
            <a:chExt cx="18104" cy="9223"/>
          </a:xfrm>
        </p:grpSpPr>
        <p:pic>
          <p:nvPicPr>
            <p:cNvPr id="14" name="Picture 13" descr="chart (4)"/>
            <p:cNvPicPr>
              <a:picLocks noChangeAspect="1"/>
            </p:cNvPicPr>
            <p:nvPr/>
          </p:nvPicPr>
          <p:blipFill>
            <a:blip r:embed="rId1"/>
            <a:stretch>
              <a:fillRect/>
            </a:stretch>
          </p:blipFill>
          <p:spPr>
            <a:xfrm>
              <a:off x="1051" y="1020"/>
              <a:ext cx="17868" cy="3941"/>
            </a:xfrm>
            <a:prstGeom prst="rect">
              <a:avLst/>
            </a:prstGeom>
          </p:spPr>
        </p:pic>
        <p:pic>
          <p:nvPicPr>
            <p:cNvPr id="13" name="Picture 12" descr="chart (7)"/>
            <p:cNvPicPr>
              <a:picLocks noChangeAspect="1"/>
            </p:cNvPicPr>
            <p:nvPr/>
          </p:nvPicPr>
          <p:blipFill>
            <a:blip r:embed="rId2"/>
            <a:stretch>
              <a:fillRect/>
            </a:stretch>
          </p:blipFill>
          <p:spPr>
            <a:xfrm>
              <a:off x="815" y="4001"/>
              <a:ext cx="17870" cy="6242"/>
            </a:xfrm>
            <a:prstGeom prst="rect">
              <a:avLst/>
            </a:prstGeom>
          </p:spPr>
        </p:pic>
      </p:grpSp>
      <p:sp>
        <p:nvSpPr>
          <p:cNvPr id="4" name="Text Box 3"/>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
        <p:nvSpPr>
          <p:cNvPr id="2" name="Slide Number Placeholder 1"/>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6" name="Text Box 5"/>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7" name="Title 6"/>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5" name="Text Box 14"/>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809875" y="4552950"/>
            <a:ext cx="6068060" cy="768350"/>
          </a:xfrm>
          <a:prstGeom prst="rect">
            <a:avLst/>
          </a:prstGeom>
          <a:noFill/>
        </p:spPr>
        <p:txBody>
          <a:bodyPr wrap="square" rtlCol="0">
            <a:spAutoFit/>
            <a:scene3d>
              <a:camera prst="orthographicFront"/>
              <a:lightRig rig="threePt" dir="t"/>
            </a:scene3d>
          </a:bodyPr>
          <a:lstStyle/>
          <a:p>
            <a:pPr algn="ctr"/>
            <a:r>
              <a:rPr lang="en-US" altLang="en-US" sz="4400" dirty="0">
                <a:solidFill>
                  <a:schemeClr val="accent1"/>
                </a:solidFill>
                <a:latin typeface="Roboto Medium" panose="02000000000000000000" pitchFamily="2" charset="0"/>
                <a:ea typeface="Roboto Medium" panose="02000000000000000000" pitchFamily="2" charset="0"/>
              </a:rPr>
              <a:t>How does it work?</a:t>
            </a:r>
            <a:endParaRPr lang="en-US" altLang="en-US" sz="4400" dirty="0">
              <a:solidFill>
                <a:schemeClr val="accent1"/>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Group 16"/>
          <p:cNvGrpSpPr/>
          <p:nvPr/>
        </p:nvGrpSpPr>
        <p:grpSpPr>
          <a:xfrm>
            <a:off x="517525" y="648970"/>
            <a:ext cx="11537950" cy="5844540"/>
            <a:chOff x="815" y="1022"/>
            <a:chExt cx="18170" cy="9204"/>
          </a:xfrm>
        </p:grpSpPr>
        <p:pic>
          <p:nvPicPr>
            <p:cNvPr id="28" name="Picture 27" descr="chart"/>
            <p:cNvPicPr preferRelativeResize="0"/>
            <p:nvPr/>
          </p:nvPicPr>
          <p:blipFill>
            <a:blip r:embed="rId1"/>
            <a:stretch>
              <a:fillRect/>
            </a:stretch>
          </p:blipFill>
          <p:spPr>
            <a:xfrm>
              <a:off x="1051" y="1022"/>
              <a:ext cx="17935" cy="3557"/>
            </a:xfrm>
            <a:prstGeom prst="rect">
              <a:avLst/>
            </a:prstGeom>
          </p:spPr>
        </p:pic>
        <p:pic>
          <p:nvPicPr>
            <p:cNvPr id="4" name="Picture 3" descr="chart (13)"/>
            <p:cNvPicPr>
              <a:picLocks noChangeAspect="1"/>
            </p:cNvPicPr>
            <p:nvPr/>
          </p:nvPicPr>
          <p:blipFill>
            <a:blip r:embed="rId2"/>
            <a:stretch>
              <a:fillRect/>
            </a:stretch>
          </p:blipFill>
          <p:spPr>
            <a:xfrm>
              <a:off x="815" y="4008"/>
              <a:ext cx="17868" cy="6218"/>
            </a:xfrm>
            <a:prstGeom prst="rect">
              <a:avLst/>
            </a:prstGeom>
          </p:spPr>
        </p:pic>
      </p:gr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7" name="Text Box 6"/>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
        <p:nvSpPr>
          <p:cNvPr id="16" name="Text Box 15"/>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7472"/>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Improved Query Performance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8" name="Picture 11"/>
          <p:cNvPicPr>
            <a:picLocks noChangeAspect="1"/>
          </p:cNvPicPr>
          <p:nvPr/>
        </p:nvPicPr>
        <p:blipFill>
          <a:blip r:embed="rId1"/>
          <a:stretch>
            <a:fillRect/>
          </a:stretch>
        </p:blipFill>
        <p:spPr>
          <a:xfrm>
            <a:off x="640080" y="1218565"/>
            <a:ext cx="10821670" cy="4770120"/>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Stores</a:t>
            </a:r>
            <a:r>
              <a:rPr lang="en-US" sz="2400" b="0" dirty="0">
                <a:solidFill>
                  <a:schemeClr val="accent1"/>
                </a:solidFill>
                <a:latin typeface="Roboto Light" panose="02000000000000000000" pitchFamily="2" charset="0"/>
                <a:ea typeface="Roboto Light" panose="02000000000000000000" pitchFamily="2" charset="0"/>
              </a:rPr>
              <a:t> statistic</a:t>
            </a:r>
            <a:r>
              <a:rPr lang="en-US" altLang="en-US" sz="2400" b="0" dirty="0">
                <a:solidFill>
                  <a:schemeClr val="accent1"/>
                </a:solidFill>
                <a:latin typeface="Roboto Light" panose="02000000000000000000" pitchFamily="2" charset="0"/>
                <a:ea typeface="Roboto Light" panose="02000000000000000000" pitchFamily="2" charset="0"/>
              </a:rPr>
              <a:t>al information about query execution</a:t>
            </a:r>
            <a:r>
              <a:rPr lang="en-US" sz="2400" b="0" dirty="0">
                <a:solidFill>
                  <a:schemeClr val="accent1"/>
                </a:solidFill>
                <a:latin typeface="Roboto Light" panose="02000000000000000000" pitchFamily="2" charset="0"/>
                <a:ea typeface="Roboto Light" panose="02000000000000000000" pitchFamily="2" charset="0"/>
              </a:rPr>
              <a:t> </a:t>
            </a:r>
            <a:endParaRPr 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Helps optimizer to improve cardinality estimation</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a:t>
            </a:r>
            <a:r>
              <a:rPr lang="en-US" sz="2400" b="0" dirty="0">
                <a:solidFill>
                  <a:schemeClr val="accent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accent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Stores</a:t>
            </a:r>
            <a:r>
              <a:rPr lang="en-US" sz="2400" b="0" dirty="0">
                <a:solidFill>
                  <a:schemeClr val="tx1"/>
                </a:solidFill>
                <a:latin typeface="Roboto Light" panose="02000000000000000000" pitchFamily="2" charset="0"/>
                <a:ea typeface="Roboto Light" panose="02000000000000000000" pitchFamily="2" charset="0"/>
                <a:sym typeface="+mn-ea"/>
              </a:rPr>
              <a:t> statistic</a:t>
            </a:r>
            <a:r>
              <a:rPr lang="en-US" altLang="en-US" sz="2400" b="0" dirty="0">
                <a:solidFill>
                  <a:schemeClr val="tx1"/>
                </a:solidFill>
                <a:latin typeface="Roboto Light" panose="02000000000000000000" pitchFamily="2" charset="0"/>
                <a:ea typeface="Roboto Light" panose="02000000000000000000" pitchFamily="2" charset="0"/>
                <a:sym typeface="+mn-ea"/>
              </a:rPr>
              <a:t>al information about query execution</a:t>
            </a:r>
            <a:r>
              <a:rPr lang="en-US" sz="2400" b="0" dirty="0">
                <a:solidFill>
                  <a:schemeClr val="tx1"/>
                </a:solidFill>
                <a:latin typeface="Roboto Light" panose="02000000000000000000" pitchFamily="2" charset="0"/>
                <a:ea typeface="Roboto Light" panose="02000000000000000000" pitchFamily="2" charset="0"/>
                <a:sym typeface="+mn-ea"/>
              </a:rPr>
              <a:t> </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Helps optimizer to improve cardinality estimation</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tx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Has limitations:</a:t>
            </a:r>
            <a:endParaRPr lang="en-US" altLang="en-US" sz="2400" b="0" dirty="0">
              <a:solidFill>
                <a:schemeClr val="tx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sz="2400" b="0" dirty="0">
                <a:solidFill>
                  <a:schemeClr val="accent1"/>
                </a:solidFill>
                <a:latin typeface="Roboto Light" panose="02000000000000000000" pitchFamily="2" charset="0"/>
                <a:ea typeface="Roboto Light" panose="02000000000000000000" pitchFamily="2" charset="0"/>
              </a:rPr>
              <a:t>Works </a:t>
            </a:r>
            <a:r>
              <a:rPr lang="en-US" altLang="en-US" sz="2400" b="0" dirty="0">
                <a:solidFill>
                  <a:schemeClr val="accent1"/>
                </a:solidFill>
                <a:latin typeface="Roboto Light" panose="02000000000000000000" pitchFamily="2" charset="0"/>
                <a:ea typeface="Roboto Light" panose="02000000000000000000" pitchFamily="2" charset="0"/>
              </a:rPr>
              <a:t>well </a:t>
            </a:r>
            <a:r>
              <a:rPr lang="en-US" sz="2400" b="0" dirty="0">
                <a:solidFill>
                  <a:schemeClr val="accent1"/>
                </a:solidFill>
                <a:latin typeface="Roboto Light" panose="02000000000000000000" pitchFamily="2" charset="0"/>
                <a:ea typeface="Roboto Light" panose="02000000000000000000" pitchFamily="2" charset="0"/>
              </a:rPr>
              <a:t>when data distribution doesn't change rapidly</a:t>
            </a:r>
            <a:endParaRPr lang="en-US" sz="2400" b="0" dirty="0">
              <a:solidFill>
                <a:schemeClr val="accent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Works well in databases with few temporary tables</a:t>
            </a:r>
            <a:endParaRPr lang="en-US" altLang="en-US" sz="2400" b="0" dirty="0">
              <a:solidFill>
                <a:schemeClr val="accent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0" name="Text Box 9"/>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chemeClr val="accent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Plans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6" name="Text Placeholder 5"/>
          <p:cNvSpPr>
            <a:spLocks noGrp="1"/>
          </p:cNvSpPr>
          <p:nvPr>
            <p:ph type="body" sz="quarter" idx="15"/>
          </p:nvPr>
        </p:nvSpPr>
        <p:spPr>
          <a:xfrm>
            <a:off x="517525" y="1475740"/>
            <a:ext cx="10799445" cy="4244340"/>
          </a:xfrm>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Learning on replica: the main question is whose knowledge we should use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Learning on temporary tables: the main question is how to determine them after cancelation of session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Queries with limit number of tuples (Limit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One of the </a:t>
            </a:r>
            <a:r>
              <a:rPr lang="en-US" altLang="en-US" sz="2400" b="0" dirty="0" err="1">
                <a:solidFill>
                  <a:schemeClr val="tx1"/>
                </a:solidFill>
                <a:latin typeface="Roboto Light" panose="02000000000000000000" pitchFamily="2" charset="0"/>
                <a:ea typeface="Roboto Light" panose="02000000000000000000" pitchFamily="2" charset="0"/>
                <a:sym typeface="+mn-ea"/>
              </a:rPr>
              <a:t>subnodes</a:t>
            </a:r>
            <a:r>
              <a:rPr lang="en-US" altLang="en-US" sz="2400" b="0" dirty="0">
                <a:solidFill>
                  <a:schemeClr val="tx1"/>
                </a:solidFill>
                <a:latin typeface="Roboto Light" panose="02000000000000000000" pitchFamily="2" charset="0"/>
                <a:ea typeface="Roboto Light" panose="02000000000000000000" pitchFamily="2" charset="0"/>
                <a:sym typeface="+mn-ea"/>
              </a:rPr>
              <a:t> of the connection node does not have any rows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a:solidFill>
                  <a:schemeClr val="tx1"/>
                </a:solidFill>
                <a:effectLst/>
                <a:latin typeface="Roboto Light" panose="02000000000000000000" pitchFamily="2" charset="0"/>
                <a:cs typeface="Roboto Light" panose="02000000000000000000" pitchFamily="2" charset="0"/>
                <a:sym typeface="+mn-ea"/>
              </a:rPr>
              <a:t>Accounting the side-effect of skyrocketing of tuples because of the presence of dublicate-keyed tuples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662471" y="2505026"/>
            <a:ext cx="9780864"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rPr>
              <a:t>Thank You For Your Attention!</a:t>
            </a:r>
            <a:endParaRPr lang="en-US" altLang="en-US" sz="5400" b="0" dirty="0">
              <a:solidFill>
                <a:schemeClr val="bg1"/>
              </a:solidFill>
              <a:effectLst/>
              <a:latin typeface="Roboto Medium" panose="02000000000000000000" pitchFamily="2" charset="0"/>
              <a:ea typeface="Roboto Medium" panose="02000000000000000000" pitchFamily="2" charset="0"/>
            </a:endParaRPr>
          </a:p>
        </p:txBody>
      </p:sp>
      <p:sp>
        <p:nvSpPr>
          <p:cNvPr id="3" name="Text Placeholder 2"/>
          <p:cNvSpPr>
            <a:spLocks noGrp="1"/>
          </p:cNvSpPr>
          <p:nvPr>
            <p:ph type="body" sz="quarter" idx="16"/>
          </p:nvPr>
        </p:nvSpPr>
        <p:spPr>
          <a:xfrm>
            <a:off x="1023620" y="4064635"/>
            <a:ext cx="10419715" cy="2082800"/>
          </a:xfrm>
        </p:spPr>
        <p:txBody>
          <a:bodyPr>
            <a:normAutofit/>
          </a:bodyPr>
          <a:lstStyle/>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Speaker: Alena </a:t>
            </a:r>
            <a:r>
              <a:rPr lang="en-US" altLang="en-US" sz="2400" dirty="0" err="1">
                <a:solidFill>
                  <a:schemeClr val="bg1"/>
                </a:solidFill>
                <a:latin typeface="Roboto Light" panose="02000000000000000000" pitchFamily="2" charset="0"/>
                <a:ea typeface="Roboto Light" panose="02000000000000000000" pitchFamily="2" charset="0"/>
              </a:rPr>
              <a:t>Rybakina</a:t>
            </a:r>
            <a:endParaRPr lang="en-US" altLang="en-US" sz="2400" dirty="0">
              <a:solidFill>
                <a:schemeClr val="bg1"/>
              </a:solidFill>
              <a:latin typeface="Roboto Light" panose="02000000000000000000" pitchFamily="2" charset="0"/>
              <a:ea typeface="Roboto Light" panose="02000000000000000000" pitchFamily="2" charset="0"/>
            </a:endParaRPr>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email: a.rybakina@postgrespro.ru</a:t>
            </a:r>
            <a:endParaRPr lang="en-US" altLang="en-US" sz="2400" b="1"/>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LinkedIn: https://www.linkedin.com/in/alena-rybakina</a:t>
            </a:r>
            <a:endParaRPr lang="en-US" altLang="en-US" sz="2400" dirty="0">
              <a:solidFill>
                <a:schemeClr val="bg1"/>
              </a:solidFill>
              <a:latin typeface="Roboto Light" panose="02000000000000000000" pitchFamily="2" charset="0"/>
              <a:ea typeface="Roboto Light" panose="02000000000000000000" pitchFamily="2" charset="0"/>
            </a:endParaRPr>
          </a:p>
        </p:txBody>
      </p:sp>
    </p:spTree>
  </p:cSld>
  <p:clrMapOvr>
    <a:masterClrMapping/>
  </p:clrMapOvr>
</p:sld>
</file>

<file path=ppt/theme/theme1.xml><?xml version="1.0" encoding="utf-8"?>
<a:theme xmlns:a="http://schemas.openxmlformats.org/drawingml/2006/main" name="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18197</Words>
  <Application>WPS Presentation</Application>
  <PresentationFormat>Широкоэкранный</PresentationFormat>
  <Paragraphs>1244</Paragraphs>
  <Slides>95</Slides>
  <Notes>31</Notes>
  <HiddenSlides>0</HiddenSlides>
  <MMClips>0</MMClips>
  <ScaleCrop>false</ScaleCrop>
  <HeadingPairs>
    <vt:vector size="6" baseType="variant">
      <vt:variant>
        <vt:lpstr>已用的字体</vt:lpstr>
      </vt:variant>
      <vt:variant>
        <vt:i4>28</vt:i4>
      </vt:variant>
      <vt:variant>
        <vt:lpstr>主题</vt:lpstr>
      </vt:variant>
      <vt:variant>
        <vt:i4>5</vt:i4>
      </vt:variant>
      <vt:variant>
        <vt:lpstr>幻灯片标题</vt:lpstr>
      </vt:variant>
      <vt:variant>
        <vt:i4>95</vt:i4>
      </vt:variant>
    </vt:vector>
  </HeadingPairs>
  <TitlesOfParts>
    <vt:vector size="128" baseType="lpstr">
      <vt:lpstr>Arial</vt:lpstr>
      <vt:lpstr>SimSun</vt:lpstr>
      <vt:lpstr>Wingdings</vt:lpstr>
      <vt:lpstr>Gilroy</vt:lpstr>
      <vt:lpstr>GILROY-MEDIUM</vt:lpstr>
      <vt:lpstr>Courier New</vt:lpstr>
      <vt:lpstr>Calibri</vt:lpstr>
      <vt:lpstr>Times New Roman</vt:lpstr>
      <vt:lpstr>Segoe UI</vt:lpstr>
      <vt:lpstr>Montserrat</vt:lpstr>
      <vt:lpstr>ROBOTO LIGHT2001047 LIGHT</vt:lpstr>
      <vt:lpstr>Epilogue Bold</vt:lpstr>
      <vt:lpstr>Cera CY</vt:lpstr>
      <vt:lpstr>Roboto Medium</vt:lpstr>
      <vt:lpstr>Roboto Light</vt:lpstr>
      <vt:lpstr>Gubbi</vt:lpstr>
      <vt:lpstr>DejaVu Sans</vt:lpstr>
      <vt:lpstr>Pagul</vt:lpstr>
      <vt:lpstr>微软雅黑</vt:lpstr>
      <vt:lpstr>Droid Sans Fallback</vt:lpstr>
      <vt:lpstr/>
      <vt:lpstr>Arial Unicode MS</vt:lpstr>
      <vt:lpstr>Calibri Light</vt:lpstr>
      <vt:lpstr>C059</vt:lpstr>
      <vt:lpstr>Phetsarath OT</vt:lpstr>
      <vt:lpstr>Calibri</vt:lpstr>
      <vt:lpstr>FreeSans</vt:lpstr>
      <vt:lpstr>Standard Symbols PS</vt:lpstr>
      <vt:lpstr>Тема Office</vt:lpstr>
      <vt:lpstr>1_Тема Office</vt:lpstr>
      <vt:lpstr>2_Тема Office</vt:lpstr>
      <vt:lpstr>3_Тема Office</vt:lpstr>
      <vt:lpstr>4_Тема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Solutions From PostgreSQL</vt:lpstr>
      <vt:lpstr>Solutions From PostgreSQL</vt:lpstr>
      <vt:lpstr>The Memory For Planner</vt:lpstr>
      <vt:lpstr>The Memory For Planner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Optimizer Works</vt:lpstr>
      <vt:lpstr>How AQO Works</vt:lpstr>
      <vt:lpstr>How AQO Works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Hooks</vt:lpstr>
      <vt:lpstr>Hooks</vt:lpstr>
      <vt:lpstr>Hooks</vt:lpstr>
      <vt:lpstr>PowerPoint 演示文稿</vt:lpstr>
      <vt:lpstr>Incompletely Executed Node</vt:lpstr>
      <vt:lpstr>Incompletely Executed Node</vt:lpstr>
      <vt:lpstr>Incompletely Executed Node</vt:lpstr>
      <vt:lpstr>Statement timeout</vt:lpstr>
      <vt:lpstr>AQO Learning with Statement Timeout</vt:lpstr>
      <vt:lpstr>AQO Learning with Statement Timeout</vt:lpstr>
      <vt:lpstr>Look-a-like feature</vt:lpstr>
      <vt:lpstr>Look-a-like feature</vt:lpstr>
      <vt:lpstr>Look-a-like feature</vt:lpstr>
      <vt:lpstr>Look-a-like feature</vt:lpstr>
      <vt:lpstr>PowerPoint 演示文稿</vt:lpstr>
      <vt:lpstr>Examples</vt:lpstr>
      <vt:lpstr>AQO Terminology</vt:lpstr>
      <vt:lpstr>AQO Terminology</vt:lpstr>
      <vt:lpstr>AQO Terminology</vt:lpstr>
      <vt:lpstr>1. Functional Dependences</vt:lpstr>
      <vt:lpstr>1. Functional Dependences</vt:lpstr>
      <vt:lpstr>2. Non-Uniformed data</vt:lpstr>
      <vt:lpstr>2. Non-Uniformed data</vt:lpstr>
      <vt:lpstr>2. Non-Uniformed data</vt:lpstr>
      <vt:lpstr>3. Outer Join</vt:lpstr>
      <vt:lpstr>3. Outer Join</vt:lpstr>
      <vt:lpstr>3. Outer Join</vt:lpstr>
      <vt:lpstr>3. Outer Join</vt:lpstr>
      <vt:lpstr>3. Outer Join</vt:lpstr>
      <vt:lpstr>3. The Same Problem On A Difference Scale</vt:lpstr>
      <vt:lpstr>3. The Same Problem On A Difference Scale</vt:lpstr>
      <vt:lpstr>Analysing with aqo_query_stats</vt:lpstr>
      <vt:lpstr>Control queries with AQO </vt:lpstr>
      <vt:lpstr>AQO's storage structure </vt:lpstr>
      <vt:lpstr>PowerPoint 演示文稿</vt:lpstr>
      <vt:lpstr>Internet Movie Database (IMDB)</vt:lpstr>
      <vt:lpstr>Internet Movie Database (IMDB)</vt:lpstr>
      <vt:lpstr>Tests On Join Order Benchmark</vt:lpstr>
      <vt:lpstr>JOB Results In Disabled Mode</vt:lpstr>
      <vt:lpstr>JOB Results In Learn Mode</vt:lpstr>
      <vt:lpstr>JOB Results In Learn Mode</vt:lpstr>
      <vt:lpstr>JOB Results In Learn Mode</vt:lpstr>
      <vt:lpstr>JOB Results In Learn Mode</vt:lpstr>
      <vt:lpstr>JOB Results In Learn Mode</vt:lpstr>
      <vt:lpstr>JOB Results In Learn Mode</vt:lpstr>
      <vt:lpstr>JOB Results In Learn Mode</vt:lpstr>
      <vt:lpstr>Improved Query Performance</vt:lpstr>
      <vt:lpstr>In Conclusion</vt:lpstr>
      <vt:lpstr>In Conclusion</vt:lpstr>
      <vt:lpstr>Plans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Анастасия Лобанова</dc:creator>
  <cp:lastModifiedBy>alena</cp:lastModifiedBy>
  <cp:revision>737</cp:revision>
  <cp:lastPrinted>2024-05-28T16:14:58Z</cp:lastPrinted>
  <dcterms:created xsi:type="dcterms:W3CDTF">2024-05-28T16:14:58Z</dcterms:created>
  <dcterms:modified xsi:type="dcterms:W3CDTF">2024-05-28T16:14:58Z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